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4" r:id="rId1"/>
  </p:sldMasterIdLst>
  <p:notesMasterIdLst>
    <p:notesMasterId r:id="rId29"/>
  </p:notesMasterIdLst>
  <p:handoutMasterIdLst>
    <p:handoutMasterId r:id="rId30"/>
  </p:handoutMasterIdLst>
  <p:sldIdLst>
    <p:sldId id="300" r:id="rId2"/>
    <p:sldId id="307" r:id="rId3"/>
    <p:sldId id="388" r:id="rId4"/>
    <p:sldId id="387" r:id="rId5"/>
    <p:sldId id="374" r:id="rId6"/>
    <p:sldId id="313" r:id="rId7"/>
    <p:sldId id="394" r:id="rId8"/>
    <p:sldId id="349" r:id="rId9"/>
    <p:sldId id="377" r:id="rId10"/>
    <p:sldId id="405" r:id="rId11"/>
    <p:sldId id="376" r:id="rId12"/>
    <p:sldId id="381" r:id="rId13"/>
    <p:sldId id="404" r:id="rId14"/>
    <p:sldId id="407" r:id="rId15"/>
    <p:sldId id="406" r:id="rId16"/>
    <p:sldId id="399" r:id="rId17"/>
    <p:sldId id="375" r:id="rId18"/>
    <p:sldId id="400" r:id="rId19"/>
    <p:sldId id="401" r:id="rId20"/>
    <p:sldId id="395" r:id="rId21"/>
    <p:sldId id="396" r:id="rId22"/>
    <p:sldId id="391" r:id="rId23"/>
    <p:sldId id="386" r:id="rId24"/>
    <p:sldId id="402" r:id="rId25"/>
    <p:sldId id="403" r:id="rId26"/>
    <p:sldId id="379" r:id="rId27"/>
    <p:sldId id="360" r:id="rId28"/>
  </p:sldIdLst>
  <p:sldSz cx="12192000" cy="6858000"/>
  <p:notesSz cx="6797675" cy="9926638"/>
  <p:defaultTex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Sekcja bez tytułu" id="{E65E1543-767F-4545-A51B-66FCFBD6298A}">
          <p14:sldIdLst>
            <p14:sldId id="300"/>
            <p14:sldId id="307"/>
            <p14:sldId id="388"/>
            <p14:sldId id="387"/>
            <p14:sldId id="374"/>
            <p14:sldId id="313"/>
            <p14:sldId id="394"/>
            <p14:sldId id="349"/>
            <p14:sldId id="377"/>
            <p14:sldId id="405"/>
            <p14:sldId id="376"/>
            <p14:sldId id="381"/>
            <p14:sldId id="404"/>
            <p14:sldId id="407"/>
            <p14:sldId id="406"/>
            <p14:sldId id="399"/>
            <p14:sldId id="375"/>
            <p14:sldId id="400"/>
            <p14:sldId id="401"/>
            <p14:sldId id="395"/>
            <p14:sldId id="396"/>
            <p14:sldId id="391"/>
            <p14:sldId id="386"/>
            <p14:sldId id="402"/>
            <p14:sldId id="403"/>
            <p14:sldId id="379"/>
            <p14:sldId id="360"/>
          </p14:sldIdLst>
        </p14:section>
      </p14:sectionLst>
    </p:ext>
    <p:ext uri="{EFAFB233-063F-42B5-8137-9DF3F51BA10A}">
      <p15:sldGuideLst xmlns:p15="http://schemas.microsoft.com/office/powerpoint/2012/main">
        <p15:guide id="1" pos="3840" userDrawn="1">
          <p15:clr>
            <a:srgbClr val="A4A3A4"/>
          </p15:clr>
        </p15:guide>
        <p15:guide id="2" pos="6816" userDrawn="1">
          <p15:clr>
            <a:srgbClr val="A4A3A4"/>
          </p15:clr>
        </p15:guide>
        <p15:guide id="3" pos="816" userDrawn="1">
          <p15:clr>
            <a:srgbClr val="A4A3A4"/>
          </p15:clr>
        </p15:guide>
        <p15:guide id="4" orient="horz" pos="216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2" name="Author" initials="A" lastIdx="8" clrIdx="1"/>
  <p:cmAuthor id="3" name="Paulina Morawa" initials="PM" lastIdx="1" clrIdx="2">
    <p:extLst>
      <p:ext uri="{19B8F6BF-5375-455C-9EA6-DF929625EA0E}">
        <p15:presenceInfo xmlns:p15="http://schemas.microsoft.com/office/powerpoint/2012/main" userId="S-1-5-21-1670398141-22115980-326569147-23248"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0067A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793D81CF-94F2-401A-BA57-92F5A7B2D0C5}">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FABFCF23-3B69-468F-B69F-88F6DE6A72F2}" styleName="Styl pośredni 1 — Ak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22838BEF-8BB2-4498-84A7-C5851F593DF1}" styleName="Styl pośredni 4 — Ak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7DF18680-E054-41AD-8BC1-D1AEF772440D}" styleName="Styl pośredni 2 — Ak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F5AB1C69-6EDB-4FF4-983F-18BD219EF322}" styleName="Styl pośredni 2 — Ak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505E3EF-67EA-436B-97B2-0124C06EBD24}" styleName="Styl pośredni 4 — Ak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1FECB4D8-DB02-4DC6-A0A2-4F2EBAE1DC90}" styleName="Styl pośredni 1 — Ak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80958" autoAdjust="0"/>
  </p:normalViewPr>
  <p:slideViewPr>
    <p:cSldViewPr>
      <p:cViewPr varScale="1">
        <p:scale>
          <a:sx n="71" d="100"/>
          <a:sy n="71" d="100"/>
        </p:scale>
        <p:origin x="1138" y="53"/>
      </p:cViewPr>
      <p:guideLst>
        <p:guide pos="3840"/>
        <p:guide pos="6816"/>
        <p:guide pos="816"/>
        <p:guide orient="horz" pos="2160"/>
      </p:guideLst>
    </p:cSldViewPr>
  </p:slideViewPr>
  <p:outlineViewPr>
    <p:cViewPr>
      <p:scale>
        <a:sx n="33" d="100"/>
        <a:sy n="33" d="100"/>
      </p:scale>
      <p:origin x="0" y="0"/>
    </p:cViewPr>
  </p:outlineViewPr>
  <p:notesTextViewPr>
    <p:cViewPr>
      <p:scale>
        <a:sx n="1" d="1"/>
        <a:sy n="1" d="1"/>
      </p:scale>
      <p:origin x="0" y="0"/>
    </p:cViewPr>
  </p:notesTextViewPr>
  <p:notesViewPr>
    <p:cSldViewPr>
      <p:cViewPr varScale="1">
        <p:scale>
          <a:sx n="95" d="100"/>
          <a:sy n="95" d="100"/>
        </p:scale>
        <p:origin x="3576" y="84"/>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handoutMaster" Target="handoutMasters/handoutMaster1.xml"/><Relationship Id="rId35" Type="http://schemas.openxmlformats.org/officeDocument/2006/relationships/tableStyles" Target="tableStyles.xml"/><Relationship Id="rId8" Type="http://schemas.openxmlformats.org/officeDocument/2006/relationships/slide" Target="slides/slide7.xml"/></Relationships>
</file>

<file path=ppt/diagrams/colors1.xml><?xml version="1.0" encoding="utf-8"?>
<dgm:colorsDef xmlns:dgm="http://schemas.openxmlformats.org/drawingml/2006/diagram" xmlns:a="http://schemas.openxmlformats.org/drawingml/2006/main" uniqueId="urn:microsoft.com/office/officeart/2005/8/colors/accent3_1">
  <dgm:title val=""/>
  <dgm:desc val=""/>
  <dgm:catLst>
    <dgm:cat type="accent3" pri="11100"/>
  </dgm:catLst>
  <dgm:styleLbl name="node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3">
        <a:shade val="80000"/>
      </a:schemeClr>
    </dgm:linClrLst>
    <dgm:effectClrLst/>
    <dgm:txLinClrLst/>
    <dgm:txFillClrLst/>
    <dgm:txEffectClrLst/>
  </dgm:styleLbl>
  <dgm:styleLbl name="node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f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align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b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dgm:txEffectClrLst/>
  </dgm:styleLbl>
  <dgm:styleLbl name="parChTrans2D2">
    <dgm:fillClrLst meth="repeat">
      <a:schemeClr val="accent3"/>
    </dgm:fillClrLst>
    <dgm:linClrLst meth="repeat">
      <a:schemeClr val="accent3"/>
    </dgm:linClrLst>
    <dgm:effectClrLst/>
    <dgm:txLinClrLst/>
    <dgm:txFillClrLst/>
    <dgm:txEffectClrLst/>
  </dgm:styleLbl>
  <dgm:styleLbl name="parChTrans2D3">
    <dgm:fillClrLst meth="repeat">
      <a:schemeClr val="accent3"/>
    </dgm:fillClrLst>
    <dgm:linClrLst meth="repeat">
      <a:schemeClr val="accent3"/>
    </dgm:linClrLst>
    <dgm:effectClrLst/>
    <dgm:txLinClrLst/>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con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align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trAlignAcc1">
    <dgm:fillClrLst meth="repeat">
      <a:schemeClr val="accent3">
        <a:alpha val="40000"/>
        <a:tint val="40000"/>
      </a:schemeClr>
    </dgm:fillClrLst>
    <dgm:linClrLst meth="repeat">
      <a:schemeClr val="accent3"/>
    </dgm:linClrLst>
    <dgm:effectClrLst/>
    <dgm:txLinClrLst/>
    <dgm:txFillClrLst meth="repeat">
      <a:schemeClr val="dk1"/>
    </dgm:txFillClrLst>
    <dgm:txEffectClrLst/>
  </dgm:styleLbl>
  <dgm:styleLbl name="b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fgAcc0">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2">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3">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4">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3_1">
  <dgm:title val=""/>
  <dgm:desc val=""/>
  <dgm:catLst>
    <dgm:cat type="accent3" pri="11100"/>
  </dgm:catLst>
  <dgm:styleLbl name="node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3">
        <a:shade val="80000"/>
      </a:schemeClr>
    </dgm:linClrLst>
    <dgm:effectClrLst/>
    <dgm:txLinClrLst/>
    <dgm:txFillClrLst/>
    <dgm:txEffectClrLst/>
  </dgm:styleLbl>
  <dgm:styleLbl name="node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f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align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b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dgm:txEffectClrLst/>
  </dgm:styleLbl>
  <dgm:styleLbl name="parChTrans2D2">
    <dgm:fillClrLst meth="repeat">
      <a:schemeClr val="accent3"/>
    </dgm:fillClrLst>
    <dgm:linClrLst meth="repeat">
      <a:schemeClr val="accent3"/>
    </dgm:linClrLst>
    <dgm:effectClrLst/>
    <dgm:txLinClrLst/>
    <dgm:txFillClrLst/>
    <dgm:txEffectClrLst/>
  </dgm:styleLbl>
  <dgm:styleLbl name="parChTrans2D3">
    <dgm:fillClrLst meth="repeat">
      <a:schemeClr val="accent3"/>
    </dgm:fillClrLst>
    <dgm:linClrLst meth="repeat">
      <a:schemeClr val="accent3"/>
    </dgm:linClrLst>
    <dgm:effectClrLst/>
    <dgm:txLinClrLst/>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con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align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trAlignAcc1">
    <dgm:fillClrLst meth="repeat">
      <a:schemeClr val="accent3">
        <a:alpha val="40000"/>
        <a:tint val="40000"/>
      </a:schemeClr>
    </dgm:fillClrLst>
    <dgm:linClrLst meth="repeat">
      <a:schemeClr val="accent3"/>
    </dgm:linClrLst>
    <dgm:effectClrLst/>
    <dgm:txLinClrLst/>
    <dgm:txFillClrLst meth="repeat">
      <a:schemeClr val="dk1"/>
    </dgm:txFillClrLst>
    <dgm:txEffectClrLst/>
  </dgm:styleLbl>
  <dgm:styleLbl name="b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fgAcc0">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2">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3">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4">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3_1">
  <dgm:title val=""/>
  <dgm:desc val=""/>
  <dgm:catLst>
    <dgm:cat type="accent3" pri="11100"/>
  </dgm:catLst>
  <dgm:styleLbl name="node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3">
        <a:shade val="80000"/>
      </a:schemeClr>
    </dgm:linClrLst>
    <dgm:effectClrLst/>
    <dgm:txLinClrLst/>
    <dgm:txFillClrLst/>
    <dgm:txEffectClrLst/>
  </dgm:styleLbl>
  <dgm:styleLbl name="node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f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align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b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dgm:txEffectClrLst/>
  </dgm:styleLbl>
  <dgm:styleLbl name="parChTrans2D2">
    <dgm:fillClrLst meth="repeat">
      <a:schemeClr val="accent3"/>
    </dgm:fillClrLst>
    <dgm:linClrLst meth="repeat">
      <a:schemeClr val="accent3"/>
    </dgm:linClrLst>
    <dgm:effectClrLst/>
    <dgm:txLinClrLst/>
    <dgm:txFillClrLst/>
    <dgm:txEffectClrLst/>
  </dgm:styleLbl>
  <dgm:styleLbl name="parChTrans2D3">
    <dgm:fillClrLst meth="repeat">
      <a:schemeClr val="accent3"/>
    </dgm:fillClrLst>
    <dgm:linClrLst meth="repeat">
      <a:schemeClr val="accent3"/>
    </dgm:linClrLst>
    <dgm:effectClrLst/>
    <dgm:txLinClrLst/>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con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align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trAlignAcc1">
    <dgm:fillClrLst meth="repeat">
      <a:schemeClr val="accent3">
        <a:alpha val="40000"/>
        <a:tint val="40000"/>
      </a:schemeClr>
    </dgm:fillClrLst>
    <dgm:linClrLst meth="repeat">
      <a:schemeClr val="accent3"/>
    </dgm:linClrLst>
    <dgm:effectClrLst/>
    <dgm:txLinClrLst/>
    <dgm:txFillClrLst meth="repeat">
      <a:schemeClr val="dk1"/>
    </dgm:txFillClrLst>
    <dgm:txEffectClrLst/>
  </dgm:styleLbl>
  <dgm:styleLbl name="b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fgAcc0">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2">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3">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4">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564F72C-124B-4B53-A388-C714FB7142F0}" type="doc">
      <dgm:prSet loTypeId="urn:microsoft.com/office/officeart/2008/layout/VerticalCurvedList" loCatId="list" qsTypeId="urn:microsoft.com/office/officeart/2005/8/quickstyle/simple1" qsCatId="simple" csTypeId="urn:microsoft.com/office/officeart/2005/8/colors/accent3_1" csCatId="accent3" phldr="1"/>
      <dgm:spPr/>
      <dgm:t>
        <a:bodyPr/>
        <a:lstStyle/>
        <a:p>
          <a:endParaRPr lang="pl-PL"/>
        </a:p>
      </dgm:t>
    </dgm:pt>
    <dgm:pt modelId="{B0CBB15D-C1D1-42C1-BAE4-7BB0FC31FD39}">
      <dgm:prSet phldrT="[Tekst]" custT="1"/>
      <dgm:spPr/>
      <dgm:t>
        <a:bodyPr/>
        <a:lstStyle/>
        <a:p>
          <a:pPr>
            <a:buNone/>
          </a:pPr>
          <a:r>
            <a:rPr lang="pl-PL" sz="2000" b="1" dirty="0" smtClean="0">
              <a:latin typeface="Arial" panose="020B0604020202020204" pitchFamily="34" charset="0"/>
              <a:cs typeface="Arial" panose="020B0604020202020204" pitchFamily="34" charset="0"/>
            </a:rPr>
            <a:t>Rodzinny kapitał opiekuńczy / możliwość obniżenia opłat</a:t>
          </a:r>
        </a:p>
        <a:p>
          <a:pPr>
            <a:buNone/>
          </a:pPr>
          <a:r>
            <a:rPr lang="pl-PL" sz="1800" dirty="0" smtClean="0">
              <a:latin typeface="Arial" panose="020B0604020202020204" pitchFamily="34" charset="0"/>
              <a:cs typeface="Arial" panose="020B0604020202020204" pitchFamily="34" charset="0"/>
            </a:rPr>
            <a:t>rodzic sam decyduje na jaką formę opieki nad dziećmi przeznaczy RKO (niania, instytucja opieki, samodzielna opieka rodzica lub rodziny rodzica)</a:t>
          </a:r>
          <a:endParaRPr lang="pl-PL" sz="1800" dirty="0">
            <a:latin typeface="Arial" panose="020B0604020202020204" pitchFamily="34" charset="0"/>
            <a:cs typeface="Arial" panose="020B0604020202020204" pitchFamily="34" charset="0"/>
          </a:endParaRPr>
        </a:p>
      </dgm:t>
    </dgm:pt>
    <dgm:pt modelId="{1ADF3C76-730A-40C3-94D9-8C94B3EFAD2A}" type="parTrans" cxnId="{5A0A5E4F-58CD-41F2-950C-B5C8ABC79357}">
      <dgm:prSet/>
      <dgm:spPr/>
      <dgm:t>
        <a:bodyPr/>
        <a:lstStyle/>
        <a:p>
          <a:endParaRPr lang="pl-PL"/>
        </a:p>
      </dgm:t>
    </dgm:pt>
    <dgm:pt modelId="{7753B702-3BA7-4750-B9FA-7EA15C07CC77}" type="sibTrans" cxnId="{5A0A5E4F-58CD-41F2-950C-B5C8ABC79357}">
      <dgm:prSet/>
      <dgm:spPr/>
      <dgm:t>
        <a:bodyPr/>
        <a:lstStyle/>
        <a:p>
          <a:endParaRPr lang="pl-PL"/>
        </a:p>
      </dgm:t>
    </dgm:pt>
    <dgm:pt modelId="{C2422D2B-E096-41E5-8AA2-8B0FD7B21403}">
      <dgm:prSet phldrT="[Tekst]" custT="1"/>
      <dgm:spPr/>
      <dgm:t>
        <a:bodyPr/>
        <a:lstStyle/>
        <a:p>
          <a:r>
            <a:rPr lang="pl-PL" sz="2000" b="1" dirty="0" smtClean="0">
              <a:latin typeface="Arial" panose="020B0604020202020204" pitchFamily="34" charset="0"/>
              <a:cs typeface="Arial" panose="020B0604020202020204" pitchFamily="34" charset="0"/>
            </a:rPr>
            <a:t>Program rozwoju instytucji opieki nad dziećmi w wieku do lat 3 „MALUCH+” 2022-2029 / tworzenie nowych miejsc</a:t>
          </a:r>
        </a:p>
        <a:p>
          <a:r>
            <a:rPr lang="pl-PL" sz="1800" i="0" dirty="0" smtClean="0">
              <a:latin typeface="Arial" panose="020B0604020202020204" pitchFamily="34" charset="0"/>
              <a:cs typeface="Arial" panose="020B0604020202020204" pitchFamily="34" charset="0"/>
            </a:rPr>
            <a:t>skoncentrowanie na poziomie kraju różnych źródeł finansowania </a:t>
          </a:r>
          <a:endParaRPr lang="pl-PL" sz="1800" i="0" dirty="0">
            <a:latin typeface="Arial" panose="020B0604020202020204" pitchFamily="34" charset="0"/>
            <a:cs typeface="Arial" panose="020B0604020202020204" pitchFamily="34" charset="0"/>
          </a:endParaRPr>
        </a:p>
      </dgm:t>
    </dgm:pt>
    <dgm:pt modelId="{4C0110DC-A345-4F67-8338-7979580E7418}" type="parTrans" cxnId="{CBD6D2E2-C199-471F-9943-B295E67F91CE}">
      <dgm:prSet/>
      <dgm:spPr/>
      <dgm:t>
        <a:bodyPr/>
        <a:lstStyle/>
        <a:p>
          <a:endParaRPr lang="pl-PL"/>
        </a:p>
      </dgm:t>
    </dgm:pt>
    <dgm:pt modelId="{125E7F33-6788-40D3-864D-BC0ED8167FD4}" type="sibTrans" cxnId="{CBD6D2E2-C199-471F-9943-B295E67F91CE}">
      <dgm:prSet/>
      <dgm:spPr/>
      <dgm:t>
        <a:bodyPr/>
        <a:lstStyle/>
        <a:p>
          <a:endParaRPr lang="pl-PL"/>
        </a:p>
      </dgm:t>
    </dgm:pt>
    <dgm:pt modelId="{DE4281F2-5644-4F76-8FFF-298DFF7F5F10}">
      <dgm:prSet custT="1"/>
      <dgm:spPr/>
      <dgm:t>
        <a:bodyPr/>
        <a:lstStyle/>
        <a:p>
          <a:r>
            <a:rPr lang="pl-PL" sz="2000" b="1" dirty="0" smtClean="0">
              <a:latin typeface="Arial" panose="020B0604020202020204" pitchFamily="34" charset="0"/>
              <a:cs typeface="Arial" panose="020B0604020202020204" pitchFamily="34" charset="0"/>
            </a:rPr>
            <a:t>Dofinansowanie do pobytu dziecka w żłobku, klubie dziecięcym lub u dziennego opiekuna / obniżenie opłat</a:t>
          </a:r>
        </a:p>
        <a:p>
          <a:r>
            <a:rPr lang="pl-PL" sz="1800" dirty="0" smtClean="0">
              <a:latin typeface="Arial" panose="020B0604020202020204" pitchFamily="34" charset="0"/>
              <a:cs typeface="Arial" panose="020B0604020202020204" pitchFamily="34" charset="0"/>
            </a:rPr>
            <a:t>maksymalnie 400 zł miesięcznie na dziecko, nie więcej niż wysokość opłaty ponoszonej przez rodzica</a:t>
          </a:r>
          <a:endParaRPr lang="pl-PL" sz="1800" dirty="0">
            <a:latin typeface="Arial" panose="020B0604020202020204" pitchFamily="34" charset="0"/>
            <a:cs typeface="Arial" panose="020B0604020202020204" pitchFamily="34" charset="0"/>
          </a:endParaRPr>
        </a:p>
      </dgm:t>
    </dgm:pt>
    <dgm:pt modelId="{29063863-010A-45E5-8295-FD46EA0AC19F}" type="parTrans" cxnId="{6ADDE5F5-68E2-4539-A6D5-D013E95B598D}">
      <dgm:prSet/>
      <dgm:spPr/>
      <dgm:t>
        <a:bodyPr/>
        <a:lstStyle/>
        <a:p>
          <a:endParaRPr lang="pl-PL"/>
        </a:p>
      </dgm:t>
    </dgm:pt>
    <dgm:pt modelId="{49EAF0BD-C2D4-4CC5-9CFD-AB840159B9C8}" type="sibTrans" cxnId="{6ADDE5F5-68E2-4539-A6D5-D013E95B598D}">
      <dgm:prSet/>
      <dgm:spPr/>
      <dgm:t>
        <a:bodyPr/>
        <a:lstStyle/>
        <a:p>
          <a:endParaRPr lang="pl-PL"/>
        </a:p>
      </dgm:t>
    </dgm:pt>
    <dgm:pt modelId="{94E707F2-A374-404E-9088-002931DB2152}" type="pres">
      <dgm:prSet presAssocID="{8564F72C-124B-4B53-A388-C714FB7142F0}" presName="Name0" presStyleCnt="0">
        <dgm:presLayoutVars>
          <dgm:chMax val="7"/>
          <dgm:chPref val="7"/>
          <dgm:dir/>
        </dgm:presLayoutVars>
      </dgm:prSet>
      <dgm:spPr/>
      <dgm:t>
        <a:bodyPr/>
        <a:lstStyle/>
        <a:p>
          <a:endParaRPr lang="pl-PL"/>
        </a:p>
      </dgm:t>
    </dgm:pt>
    <dgm:pt modelId="{245FB43C-E56B-4432-A814-BB6FE94DE477}" type="pres">
      <dgm:prSet presAssocID="{8564F72C-124B-4B53-A388-C714FB7142F0}" presName="Name1" presStyleCnt="0"/>
      <dgm:spPr/>
    </dgm:pt>
    <dgm:pt modelId="{9FE0CDB5-D20A-4208-91D4-4D6CE0F1A943}" type="pres">
      <dgm:prSet presAssocID="{8564F72C-124B-4B53-A388-C714FB7142F0}" presName="cycle" presStyleCnt="0"/>
      <dgm:spPr/>
    </dgm:pt>
    <dgm:pt modelId="{8D8C7180-95D8-449B-A138-8D038BBA2EF6}" type="pres">
      <dgm:prSet presAssocID="{8564F72C-124B-4B53-A388-C714FB7142F0}" presName="srcNode" presStyleLbl="node1" presStyleIdx="0" presStyleCnt="3"/>
      <dgm:spPr/>
    </dgm:pt>
    <dgm:pt modelId="{759A3CAE-854E-4B0C-AAFA-7B87A5EB7994}" type="pres">
      <dgm:prSet presAssocID="{8564F72C-124B-4B53-A388-C714FB7142F0}" presName="conn" presStyleLbl="parChTrans1D2" presStyleIdx="0" presStyleCnt="1"/>
      <dgm:spPr/>
      <dgm:t>
        <a:bodyPr/>
        <a:lstStyle/>
        <a:p>
          <a:endParaRPr lang="pl-PL"/>
        </a:p>
      </dgm:t>
    </dgm:pt>
    <dgm:pt modelId="{250F6020-752D-4B0A-8EF1-05C3A0117219}" type="pres">
      <dgm:prSet presAssocID="{8564F72C-124B-4B53-A388-C714FB7142F0}" presName="extraNode" presStyleLbl="node1" presStyleIdx="0" presStyleCnt="3"/>
      <dgm:spPr/>
    </dgm:pt>
    <dgm:pt modelId="{D2587FBB-145D-40EF-B67C-33A966B159DB}" type="pres">
      <dgm:prSet presAssocID="{8564F72C-124B-4B53-A388-C714FB7142F0}" presName="dstNode" presStyleLbl="node1" presStyleIdx="0" presStyleCnt="3"/>
      <dgm:spPr/>
    </dgm:pt>
    <dgm:pt modelId="{3AEF8ED7-1825-4AAB-B91C-9B2E253104F4}" type="pres">
      <dgm:prSet presAssocID="{B0CBB15D-C1D1-42C1-BAE4-7BB0FC31FD39}" presName="text_1" presStyleLbl="node1" presStyleIdx="0" presStyleCnt="3">
        <dgm:presLayoutVars>
          <dgm:bulletEnabled val="1"/>
        </dgm:presLayoutVars>
      </dgm:prSet>
      <dgm:spPr/>
      <dgm:t>
        <a:bodyPr/>
        <a:lstStyle/>
        <a:p>
          <a:endParaRPr lang="pl-PL"/>
        </a:p>
      </dgm:t>
    </dgm:pt>
    <dgm:pt modelId="{BCE19960-46F1-46A2-B48E-B99E436E4CEA}" type="pres">
      <dgm:prSet presAssocID="{B0CBB15D-C1D1-42C1-BAE4-7BB0FC31FD39}" presName="accent_1" presStyleCnt="0"/>
      <dgm:spPr/>
    </dgm:pt>
    <dgm:pt modelId="{B3839CAE-45BE-42F8-BFEB-A7B1FFDD7705}" type="pres">
      <dgm:prSet presAssocID="{B0CBB15D-C1D1-42C1-BAE4-7BB0FC31FD39}" presName="accentRepeatNode" presStyleLbl="solidFgAcc1" presStyleIdx="0" presStyleCnt="3"/>
      <dgm:spPr/>
    </dgm:pt>
    <dgm:pt modelId="{D585B404-D859-4DD9-B69A-475F0A01B4C6}" type="pres">
      <dgm:prSet presAssocID="{DE4281F2-5644-4F76-8FFF-298DFF7F5F10}" presName="text_2" presStyleLbl="node1" presStyleIdx="1" presStyleCnt="3" custScaleY="124166">
        <dgm:presLayoutVars>
          <dgm:bulletEnabled val="1"/>
        </dgm:presLayoutVars>
      </dgm:prSet>
      <dgm:spPr/>
      <dgm:t>
        <a:bodyPr/>
        <a:lstStyle/>
        <a:p>
          <a:endParaRPr lang="pl-PL"/>
        </a:p>
      </dgm:t>
    </dgm:pt>
    <dgm:pt modelId="{7AE40770-5207-4E34-8E1D-1E628524CEFB}" type="pres">
      <dgm:prSet presAssocID="{DE4281F2-5644-4F76-8FFF-298DFF7F5F10}" presName="accent_2" presStyleCnt="0"/>
      <dgm:spPr/>
    </dgm:pt>
    <dgm:pt modelId="{2C3DB4B4-DAFD-42B4-953A-10FA4DDEE5C9}" type="pres">
      <dgm:prSet presAssocID="{DE4281F2-5644-4F76-8FFF-298DFF7F5F10}" presName="accentRepeatNode" presStyleLbl="solidFgAcc1" presStyleIdx="1" presStyleCnt="3"/>
      <dgm:spPr/>
    </dgm:pt>
    <dgm:pt modelId="{3F230530-E97F-424B-941A-726E8B82FF75}" type="pres">
      <dgm:prSet presAssocID="{C2422D2B-E096-41E5-8AA2-8B0FD7B21403}" presName="text_3" presStyleLbl="node1" presStyleIdx="2" presStyleCnt="3">
        <dgm:presLayoutVars>
          <dgm:bulletEnabled val="1"/>
        </dgm:presLayoutVars>
      </dgm:prSet>
      <dgm:spPr/>
      <dgm:t>
        <a:bodyPr/>
        <a:lstStyle/>
        <a:p>
          <a:endParaRPr lang="pl-PL"/>
        </a:p>
      </dgm:t>
    </dgm:pt>
    <dgm:pt modelId="{339D3A66-5084-4F14-9360-5BAC6303B706}" type="pres">
      <dgm:prSet presAssocID="{C2422D2B-E096-41E5-8AA2-8B0FD7B21403}" presName="accent_3" presStyleCnt="0"/>
      <dgm:spPr/>
    </dgm:pt>
    <dgm:pt modelId="{ED761D11-B056-4287-81F1-D8C2A0FFA01F}" type="pres">
      <dgm:prSet presAssocID="{C2422D2B-E096-41E5-8AA2-8B0FD7B21403}" presName="accentRepeatNode" presStyleLbl="solidFgAcc1" presStyleIdx="2" presStyleCnt="3"/>
      <dgm:spPr/>
    </dgm:pt>
  </dgm:ptLst>
  <dgm:cxnLst>
    <dgm:cxn modelId="{523C16DA-621A-40E4-8326-D9B3249DC8BA}" type="presOf" srcId="{C2422D2B-E096-41E5-8AA2-8B0FD7B21403}" destId="{3F230530-E97F-424B-941A-726E8B82FF75}" srcOrd="0" destOrd="0" presId="urn:microsoft.com/office/officeart/2008/layout/VerticalCurvedList"/>
    <dgm:cxn modelId="{CBD6D2E2-C199-471F-9943-B295E67F91CE}" srcId="{8564F72C-124B-4B53-A388-C714FB7142F0}" destId="{C2422D2B-E096-41E5-8AA2-8B0FD7B21403}" srcOrd="2" destOrd="0" parTransId="{4C0110DC-A345-4F67-8338-7979580E7418}" sibTransId="{125E7F33-6788-40D3-864D-BC0ED8167FD4}"/>
    <dgm:cxn modelId="{5A0A5E4F-58CD-41F2-950C-B5C8ABC79357}" srcId="{8564F72C-124B-4B53-A388-C714FB7142F0}" destId="{B0CBB15D-C1D1-42C1-BAE4-7BB0FC31FD39}" srcOrd="0" destOrd="0" parTransId="{1ADF3C76-730A-40C3-94D9-8C94B3EFAD2A}" sibTransId="{7753B702-3BA7-4750-B9FA-7EA15C07CC77}"/>
    <dgm:cxn modelId="{7378AF6C-2B7E-462D-A96E-0DAF23B010AF}" type="presOf" srcId="{DE4281F2-5644-4F76-8FFF-298DFF7F5F10}" destId="{D585B404-D859-4DD9-B69A-475F0A01B4C6}" srcOrd="0" destOrd="0" presId="urn:microsoft.com/office/officeart/2008/layout/VerticalCurvedList"/>
    <dgm:cxn modelId="{F5F43ACE-2260-4B4D-BB64-03864C16E8D3}" type="presOf" srcId="{8564F72C-124B-4B53-A388-C714FB7142F0}" destId="{94E707F2-A374-404E-9088-002931DB2152}" srcOrd="0" destOrd="0" presId="urn:microsoft.com/office/officeart/2008/layout/VerticalCurvedList"/>
    <dgm:cxn modelId="{9F90040E-1BD5-42CB-B27F-631745C551FB}" type="presOf" srcId="{B0CBB15D-C1D1-42C1-BAE4-7BB0FC31FD39}" destId="{3AEF8ED7-1825-4AAB-B91C-9B2E253104F4}" srcOrd="0" destOrd="0" presId="urn:microsoft.com/office/officeart/2008/layout/VerticalCurvedList"/>
    <dgm:cxn modelId="{6ADDE5F5-68E2-4539-A6D5-D013E95B598D}" srcId="{8564F72C-124B-4B53-A388-C714FB7142F0}" destId="{DE4281F2-5644-4F76-8FFF-298DFF7F5F10}" srcOrd="1" destOrd="0" parTransId="{29063863-010A-45E5-8295-FD46EA0AC19F}" sibTransId="{49EAF0BD-C2D4-4CC5-9CFD-AB840159B9C8}"/>
    <dgm:cxn modelId="{338F7610-3883-4EB0-8710-397D0F740E05}" type="presOf" srcId="{7753B702-3BA7-4750-B9FA-7EA15C07CC77}" destId="{759A3CAE-854E-4B0C-AAFA-7B87A5EB7994}" srcOrd="0" destOrd="0" presId="urn:microsoft.com/office/officeart/2008/layout/VerticalCurvedList"/>
    <dgm:cxn modelId="{9E936032-69D4-478C-8D34-A5FC4E3C0B21}" type="presParOf" srcId="{94E707F2-A374-404E-9088-002931DB2152}" destId="{245FB43C-E56B-4432-A814-BB6FE94DE477}" srcOrd="0" destOrd="0" presId="urn:microsoft.com/office/officeart/2008/layout/VerticalCurvedList"/>
    <dgm:cxn modelId="{95A2C71D-BB11-4B48-86C8-CEC9B2CC2E24}" type="presParOf" srcId="{245FB43C-E56B-4432-A814-BB6FE94DE477}" destId="{9FE0CDB5-D20A-4208-91D4-4D6CE0F1A943}" srcOrd="0" destOrd="0" presId="urn:microsoft.com/office/officeart/2008/layout/VerticalCurvedList"/>
    <dgm:cxn modelId="{522FF206-4366-472D-A5CA-4208437BCB63}" type="presParOf" srcId="{9FE0CDB5-D20A-4208-91D4-4D6CE0F1A943}" destId="{8D8C7180-95D8-449B-A138-8D038BBA2EF6}" srcOrd="0" destOrd="0" presId="urn:microsoft.com/office/officeart/2008/layout/VerticalCurvedList"/>
    <dgm:cxn modelId="{6B4E205A-F380-4F99-94D7-78E609923054}" type="presParOf" srcId="{9FE0CDB5-D20A-4208-91D4-4D6CE0F1A943}" destId="{759A3CAE-854E-4B0C-AAFA-7B87A5EB7994}" srcOrd="1" destOrd="0" presId="urn:microsoft.com/office/officeart/2008/layout/VerticalCurvedList"/>
    <dgm:cxn modelId="{E0E482BD-68ED-4240-A2BA-C4EABB48C4D0}" type="presParOf" srcId="{9FE0CDB5-D20A-4208-91D4-4D6CE0F1A943}" destId="{250F6020-752D-4B0A-8EF1-05C3A0117219}" srcOrd="2" destOrd="0" presId="urn:microsoft.com/office/officeart/2008/layout/VerticalCurvedList"/>
    <dgm:cxn modelId="{2EFBD098-7A53-4C68-A243-8BABFEA6A5FE}" type="presParOf" srcId="{9FE0CDB5-D20A-4208-91D4-4D6CE0F1A943}" destId="{D2587FBB-145D-40EF-B67C-33A966B159DB}" srcOrd="3" destOrd="0" presId="urn:microsoft.com/office/officeart/2008/layout/VerticalCurvedList"/>
    <dgm:cxn modelId="{67706D6A-DA67-4CBD-809D-7AAAA5B8C53A}" type="presParOf" srcId="{245FB43C-E56B-4432-A814-BB6FE94DE477}" destId="{3AEF8ED7-1825-4AAB-B91C-9B2E253104F4}" srcOrd="1" destOrd="0" presId="urn:microsoft.com/office/officeart/2008/layout/VerticalCurvedList"/>
    <dgm:cxn modelId="{390F9BC8-741A-4064-8D02-95E49A770D13}" type="presParOf" srcId="{245FB43C-E56B-4432-A814-BB6FE94DE477}" destId="{BCE19960-46F1-46A2-B48E-B99E436E4CEA}" srcOrd="2" destOrd="0" presId="urn:microsoft.com/office/officeart/2008/layout/VerticalCurvedList"/>
    <dgm:cxn modelId="{D79DF64E-B4EA-40F6-B830-1F9384011154}" type="presParOf" srcId="{BCE19960-46F1-46A2-B48E-B99E436E4CEA}" destId="{B3839CAE-45BE-42F8-BFEB-A7B1FFDD7705}" srcOrd="0" destOrd="0" presId="urn:microsoft.com/office/officeart/2008/layout/VerticalCurvedList"/>
    <dgm:cxn modelId="{9EA23436-9163-451B-BBBF-6009F17B7742}" type="presParOf" srcId="{245FB43C-E56B-4432-A814-BB6FE94DE477}" destId="{D585B404-D859-4DD9-B69A-475F0A01B4C6}" srcOrd="3" destOrd="0" presId="urn:microsoft.com/office/officeart/2008/layout/VerticalCurvedList"/>
    <dgm:cxn modelId="{A39BB764-14F6-4A4A-8353-C079FB3D0373}" type="presParOf" srcId="{245FB43C-E56B-4432-A814-BB6FE94DE477}" destId="{7AE40770-5207-4E34-8E1D-1E628524CEFB}" srcOrd="4" destOrd="0" presId="urn:microsoft.com/office/officeart/2008/layout/VerticalCurvedList"/>
    <dgm:cxn modelId="{CC96D1D7-F547-45E4-B759-3DA160F4950E}" type="presParOf" srcId="{7AE40770-5207-4E34-8E1D-1E628524CEFB}" destId="{2C3DB4B4-DAFD-42B4-953A-10FA4DDEE5C9}" srcOrd="0" destOrd="0" presId="urn:microsoft.com/office/officeart/2008/layout/VerticalCurvedList"/>
    <dgm:cxn modelId="{2F4FA15E-1455-4776-B666-CB706D66074A}" type="presParOf" srcId="{245FB43C-E56B-4432-A814-BB6FE94DE477}" destId="{3F230530-E97F-424B-941A-726E8B82FF75}" srcOrd="5" destOrd="0" presId="urn:microsoft.com/office/officeart/2008/layout/VerticalCurvedList"/>
    <dgm:cxn modelId="{D1217649-EF46-462F-885C-319768729F10}" type="presParOf" srcId="{245FB43C-E56B-4432-A814-BB6FE94DE477}" destId="{339D3A66-5084-4F14-9360-5BAC6303B706}" srcOrd="6" destOrd="0" presId="urn:microsoft.com/office/officeart/2008/layout/VerticalCurvedList"/>
    <dgm:cxn modelId="{5D76E5D7-8929-488C-B08D-7C79729A3E5F}" type="presParOf" srcId="{339D3A66-5084-4F14-9360-5BAC6303B706}" destId="{ED761D11-B056-4287-81F1-D8C2A0FFA01F}" srcOrd="0" destOrd="0" presId="urn:microsoft.com/office/officeart/2008/layout/VerticalCurved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E076DF3-BB6D-438B-AECC-F78AC355CE91}" type="doc">
      <dgm:prSet loTypeId="urn:microsoft.com/office/officeart/2005/8/layout/equation2" loCatId="relationship" qsTypeId="urn:microsoft.com/office/officeart/2005/8/quickstyle/simple1" qsCatId="simple" csTypeId="urn:microsoft.com/office/officeart/2005/8/colors/accent3_1" csCatId="accent3" phldr="1"/>
      <dgm:spPr/>
    </dgm:pt>
    <dgm:pt modelId="{F5F67D17-B2B8-451B-AD28-10D5EA63ED53}">
      <dgm:prSet phldrT="[Tekst]" custT="1"/>
      <dgm:spPr/>
      <dgm:t>
        <a:bodyPr/>
        <a:lstStyle/>
        <a:p>
          <a:pPr>
            <a:spcAft>
              <a:spcPct val="35000"/>
            </a:spcAft>
          </a:pPr>
          <a:r>
            <a:rPr lang="pl-PL" sz="1800" b="1" dirty="0" smtClean="0"/>
            <a:t>KPO </a:t>
          </a:r>
        </a:p>
        <a:p>
          <a:pPr>
            <a:spcAft>
              <a:spcPct val="35000"/>
            </a:spcAft>
          </a:pPr>
          <a:r>
            <a:rPr lang="pl-PL" sz="1800" b="1" dirty="0" smtClean="0"/>
            <a:t>ok. 12 410 zł z vat na miejsce </a:t>
          </a:r>
          <a:br>
            <a:rPr lang="pl-PL" sz="1800" b="1" dirty="0" smtClean="0"/>
          </a:br>
          <a:r>
            <a:rPr lang="pl-PL" sz="1800" b="1" dirty="0" smtClean="0"/>
            <a:t>(żłobek, klub dziecięcy)</a:t>
          </a:r>
        </a:p>
        <a:p>
          <a:pPr>
            <a:spcAft>
              <a:spcPts val="600"/>
            </a:spcAft>
          </a:pPr>
          <a:r>
            <a:rPr lang="pl-PL" sz="1800" b="1" dirty="0" smtClean="0"/>
            <a:t>- dostosowanie budynków </a:t>
          </a:r>
          <a:br>
            <a:rPr lang="pl-PL" sz="1800" b="1" dirty="0" smtClean="0"/>
          </a:br>
          <a:r>
            <a:rPr lang="pl-PL" sz="1800" b="1" dirty="0" smtClean="0"/>
            <a:t>i pomieszczeń (adaptacja)</a:t>
          </a:r>
        </a:p>
        <a:p>
          <a:pPr>
            <a:spcAft>
              <a:spcPts val="600"/>
            </a:spcAft>
          </a:pPr>
          <a:r>
            <a:rPr lang="pl-PL" sz="1800" b="1" dirty="0" smtClean="0"/>
            <a:t>- zakup i montaż wyposażenia </a:t>
          </a:r>
          <a:endParaRPr lang="pl-PL" sz="1800" b="1" dirty="0"/>
        </a:p>
      </dgm:t>
    </dgm:pt>
    <dgm:pt modelId="{B6DA1C18-ED9E-46D0-8910-D7218ED7B7DC}" type="parTrans" cxnId="{22E7967B-EF63-4E78-A7CA-A0A2E1F93522}">
      <dgm:prSet/>
      <dgm:spPr/>
      <dgm:t>
        <a:bodyPr/>
        <a:lstStyle/>
        <a:p>
          <a:endParaRPr lang="pl-PL"/>
        </a:p>
      </dgm:t>
    </dgm:pt>
    <dgm:pt modelId="{923CE3ED-4872-4355-8DDA-474D637414A7}" type="sibTrans" cxnId="{22E7967B-EF63-4E78-A7CA-A0A2E1F93522}">
      <dgm:prSet/>
      <dgm:spPr/>
      <dgm:t>
        <a:bodyPr/>
        <a:lstStyle/>
        <a:p>
          <a:endParaRPr lang="pl-PL"/>
        </a:p>
      </dgm:t>
    </dgm:pt>
    <dgm:pt modelId="{BF517AFB-7BEA-4177-870E-F9628E62A980}">
      <dgm:prSet phldrT="[Tekst]" custT="1"/>
      <dgm:spPr/>
      <dgm:t>
        <a:bodyPr/>
        <a:lstStyle/>
        <a:p>
          <a:pPr>
            <a:spcAft>
              <a:spcPct val="35000"/>
            </a:spcAft>
          </a:pPr>
          <a:r>
            <a:rPr lang="pl-PL" sz="1800" b="1" dirty="0" smtClean="0"/>
            <a:t>FERS </a:t>
          </a:r>
        </a:p>
        <a:p>
          <a:pPr>
            <a:spcAft>
              <a:spcPct val="35000"/>
            </a:spcAft>
          </a:pPr>
          <a:r>
            <a:rPr lang="pl-PL" sz="1800" b="1" dirty="0" smtClean="0"/>
            <a:t>ok. 12 410 zł z vat na miejsce</a:t>
          </a:r>
          <a:br>
            <a:rPr lang="pl-PL" sz="1800" b="1" dirty="0" smtClean="0"/>
          </a:br>
          <a:r>
            <a:rPr lang="pl-PL" sz="1800" b="1" dirty="0" smtClean="0"/>
            <a:t>(żłobek, klub dziecięcy, dzienny opiekun)</a:t>
          </a:r>
        </a:p>
        <a:p>
          <a:pPr>
            <a:spcAft>
              <a:spcPts val="600"/>
            </a:spcAft>
          </a:pPr>
          <a:r>
            <a:rPr lang="pl-PL" sz="1800" b="1" dirty="0" smtClean="0"/>
            <a:t>- dostosowanie budynków </a:t>
          </a:r>
          <a:br>
            <a:rPr lang="pl-PL" sz="1800" b="1" dirty="0" smtClean="0"/>
          </a:br>
          <a:r>
            <a:rPr lang="pl-PL" sz="1800" b="1" dirty="0" smtClean="0"/>
            <a:t>i pomieszczeń (adaptacja)</a:t>
          </a:r>
        </a:p>
        <a:p>
          <a:pPr>
            <a:spcAft>
              <a:spcPts val="600"/>
            </a:spcAft>
          </a:pPr>
          <a:r>
            <a:rPr lang="pl-PL" sz="1800" b="1" dirty="0" smtClean="0"/>
            <a:t>- zakup i montaż wyposażenia</a:t>
          </a:r>
          <a:endParaRPr lang="pl-PL" sz="1800" b="1" dirty="0"/>
        </a:p>
      </dgm:t>
    </dgm:pt>
    <dgm:pt modelId="{D778AA8B-DB74-43C9-96C6-4F3896AA8CAD}" type="parTrans" cxnId="{60EA9221-F0CF-4543-9FED-647F2AAB216E}">
      <dgm:prSet/>
      <dgm:spPr/>
      <dgm:t>
        <a:bodyPr/>
        <a:lstStyle/>
        <a:p>
          <a:endParaRPr lang="pl-PL"/>
        </a:p>
      </dgm:t>
    </dgm:pt>
    <dgm:pt modelId="{A913289B-1858-4437-A2F6-60D7E897417A}" type="sibTrans" cxnId="{60EA9221-F0CF-4543-9FED-647F2AAB216E}">
      <dgm:prSet/>
      <dgm:spPr/>
      <dgm:t>
        <a:bodyPr/>
        <a:lstStyle/>
        <a:p>
          <a:endParaRPr lang="pl-PL"/>
        </a:p>
      </dgm:t>
    </dgm:pt>
    <dgm:pt modelId="{F2EB59D7-D8FE-48C7-821B-8FBF4158DF08}">
      <dgm:prSet phldrT="[Tekst]" custT="1"/>
      <dgm:spPr/>
      <dgm:t>
        <a:bodyPr/>
        <a:lstStyle/>
        <a:p>
          <a:r>
            <a:rPr lang="pl-PL" sz="1800" b="1" dirty="0" smtClean="0"/>
            <a:t>FERS</a:t>
          </a:r>
        </a:p>
        <a:p>
          <a:r>
            <a:rPr lang="pl-PL" sz="1800" b="1" dirty="0" smtClean="0"/>
            <a:t>ok. 837 zł</a:t>
          </a:r>
        </a:p>
        <a:p>
          <a:r>
            <a:rPr lang="pl-PL" sz="1800" b="1" dirty="0" smtClean="0"/>
            <a:t>dofinansowanie przez 36 miesięcy funkcjonowania utworzonych miejsc </a:t>
          </a:r>
          <a:endParaRPr lang="pl-PL" sz="1800" b="1" dirty="0"/>
        </a:p>
      </dgm:t>
    </dgm:pt>
    <dgm:pt modelId="{BB700FC1-6427-472F-8E57-8A556F97553B}" type="parTrans" cxnId="{41CE79A0-7718-4953-B028-66773E85E451}">
      <dgm:prSet/>
      <dgm:spPr/>
      <dgm:t>
        <a:bodyPr/>
        <a:lstStyle/>
        <a:p>
          <a:endParaRPr lang="pl-PL"/>
        </a:p>
      </dgm:t>
    </dgm:pt>
    <dgm:pt modelId="{A0CCB2DA-5E50-4D41-994F-F58B9F866AD7}" type="sibTrans" cxnId="{41CE79A0-7718-4953-B028-66773E85E451}">
      <dgm:prSet/>
      <dgm:spPr/>
      <dgm:t>
        <a:bodyPr/>
        <a:lstStyle/>
        <a:p>
          <a:endParaRPr lang="pl-PL"/>
        </a:p>
      </dgm:t>
    </dgm:pt>
    <dgm:pt modelId="{622929CE-674D-4690-8897-541F6643C5E8}" type="pres">
      <dgm:prSet presAssocID="{1E076DF3-BB6D-438B-AECC-F78AC355CE91}" presName="Name0" presStyleCnt="0">
        <dgm:presLayoutVars>
          <dgm:dir/>
          <dgm:resizeHandles val="exact"/>
        </dgm:presLayoutVars>
      </dgm:prSet>
      <dgm:spPr/>
    </dgm:pt>
    <dgm:pt modelId="{9153D4A0-D6E6-4602-8649-C216E2EF3577}" type="pres">
      <dgm:prSet presAssocID="{1E076DF3-BB6D-438B-AECC-F78AC355CE91}" presName="vNodes" presStyleCnt="0"/>
      <dgm:spPr/>
    </dgm:pt>
    <dgm:pt modelId="{07F25F27-0A66-48FF-8A2F-CAFC6E000938}" type="pres">
      <dgm:prSet presAssocID="{F5F67D17-B2B8-451B-AD28-10D5EA63ED53}" presName="node" presStyleLbl="node1" presStyleIdx="0" presStyleCnt="3" custScaleX="1154010" custScaleY="452360" custLinFactY="-54788" custLinFactNeighborX="5835" custLinFactNeighborY="-100000">
        <dgm:presLayoutVars>
          <dgm:bulletEnabled val="1"/>
        </dgm:presLayoutVars>
      </dgm:prSet>
      <dgm:spPr/>
      <dgm:t>
        <a:bodyPr/>
        <a:lstStyle/>
        <a:p>
          <a:endParaRPr lang="pl-PL"/>
        </a:p>
      </dgm:t>
    </dgm:pt>
    <dgm:pt modelId="{7432E836-EAEF-455B-9A41-BFA2708CAFFA}" type="pres">
      <dgm:prSet presAssocID="{923CE3ED-4872-4355-8DDA-474D637414A7}" presName="spacerT" presStyleCnt="0"/>
      <dgm:spPr/>
    </dgm:pt>
    <dgm:pt modelId="{36EFADE8-5A7F-4AB2-86E5-AE4633F6BD40}" type="pres">
      <dgm:prSet presAssocID="{923CE3ED-4872-4355-8DDA-474D637414A7}" presName="sibTrans" presStyleLbl="sibTrans2D1" presStyleIdx="0" presStyleCnt="2" custFlipVert="0" custFlipHor="1" custScaleX="13316" custScaleY="109654" custLinFactNeighborX="25018" custLinFactNeighborY="-37834"/>
      <dgm:spPr/>
      <dgm:t>
        <a:bodyPr/>
        <a:lstStyle/>
        <a:p>
          <a:endParaRPr lang="pl-PL"/>
        </a:p>
      </dgm:t>
    </dgm:pt>
    <dgm:pt modelId="{74F7BAD2-61FF-48AA-9B2D-D6CC1118979C}" type="pres">
      <dgm:prSet presAssocID="{923CE3ED-4872-4355-8DDA-474D637414A7}" presName="spacerB" presStyleCnt="0"/>
      <dgm:spPr/>
    </dgm:pt>
    <dgm:pt modelId="{F0E84F48-A6EF-4A4F-9A5A-37EBADF8DAF1}" type="pres">
      <dgm:prSet presAssocID="{BF517AFB-7BEA-4177-870E-F9628E62A980}" presName="node" presStyleLbl="node1" presStyleIdx="1" presStyleCnt="3" custScaleX="1142340" custScaleY="493396">
        <dgm:presLayoutVars>
          <dgm:bulletEnabled val="1"/>
        </dgm:presLayoutVars>
      </dgm:prSet>
      <dgm:spPr/>
      <dgm:t>
        <a:bodyPr/>
        <a:lstStyle/>
        <a:p>
          <a:endParaRPr lang="pl-PL"/>
        </a:p>
      </dgm:t>
    </dgm:pt>
    <dgm:pt modelId="{0569616A-FDA4-4F17-8645-FEF588C80A7F}" type="pres">
      <dgm:prSet presAssocID="{1E076DF3-BB6D-438B-AECC-F78AC355CE91}" presName="sibTransLast" presStyleLbl="sibTrans2D1" presStyleIdx="1" presStyleCnt="2" custFlipVert="0" custFlipHor="1" custScaleX="407899" custScaleY="20762" custLinFactX="-125518" custLinFactNeighborX="-200000" custLinFactNeighborY="-96926"/>
      <dgm:spPr/>
      <dgm:t>
        <a:bodyPr/>
        <a:lstStyle/>
        <a:p>
          <a:endParaRPr lang="pl-PL"/>
        </a:p>
      </dgm:t>
    </dgm:pt>
    <dgm:pt modelId="{48CD8C1F-8C0A-4261-AB78-67B6FC39954C}" type="pres">
      <dgm:prSet presAssocID="{1E076DF3-BB6D-438B-AECC-F78AC355CE91}" presName="connectorText" presStyleLbl="sibTrans2D1" presStyleIdx="1" presStyleCnt="2"/>
      <dgm:spPr/>
      <dgm:t>
        <a:bodyPr/>
        <a:lstStyle/>
        <a:p>
          <a:endParaRPr lang="pl-PL"/>
        </a:p>
      </dgm:t>
    </dgm:pt>
    <dgm:pt modelId="{CF506298-7540-4718-BC89-08DEC3EF91DD}" type="pres">
      <dgm:prSet presAssocID="{1E076DF3-BB6D-438B-AECC-F78AC355CE91}" presName="lastNode" presStyleLbl="node1" presStyleIdx="2" presStyleCnt="3" custScaleX="296472" custScaleY="248042">
        <dgm:presLayoutVars>
          <dgm:bulletEnabled val="1"/>
        </dgm:presLayoutVars>
      </dgm:prSet>
      <dgm:spPr/>
      <dgm:t>
        <a:bodyPr/>
        <a:lstStyle/>
        <a:p>
          <a:endParaRPr lang="pl-PL"/>
        </a:p>
      </dgm:t>
    </dgm:pt>
  </dgm:ptLst>
  <dgm:cxnLst>
    <dgm:cxn modelId="{22E7967B-EF63-4E78-A7CA-A0A2E1F93522}" srcId="{1E076DF3-BB6D-438B-AECC-F78AC355CE91}" destId="{F5F67D17-B2B8-451B-AD28-10D5EA63ED53}" srcOrd="0" destOrd="0" parTransId="{B6DA1C18-ED9E-46D0-8910-D7218ED7B7DC}" sibTransId="{923CE3ED-4872-4355-8DDA-474D637414A7}"/>
    <dgm:cxn modelId="{41CE79A0-7718-4953-B028-66773E85E451}" srcId="{1E076DF3-BB6D-438B-AECC-F78AC355CE91}" destId="{F2EB59D7-D8FE-48C7-821B-8FBF4158DF08}" srcOrd="2" destOrd="0" parTransId="{BB700FC1-6427-472F-8E57-8A556F97553B}" sibTransId="{A0CCB2DA-5E50-4D41-994F-F58B9F866AD7}"/>
    <dgm:cxn modelId="{B5C2CBBB-3C02-4E43-B03B-755C8CB35C85}" type="presOf" srcId="{F5F67D17-B2B8-451B-AD28-10D5EA63ED53}" destId="{07F25F27-0A66-48FF-8A2F-CAFC6E000938}" srcOrd="0" destOrd="0" presId="urn:microsoft.com/office/officeart/2005/8/layout/equation2"/>
    <dgm:cxn modelId="{53D37CAB-9C77-4360-86B9-516A81D69A31}" type="presOf" srcId="{1E076DF3-BB6D-438B-AECC-F78AC355CE91}" destId="{622929CE-674D-4690-8897-541F6643C5E8}" srcOrd="0" destOrd="0" presId="urn:microsoft.com/office/officeart/2005/8/layout/equation2"/>
    <dgm:cxn modelId="{A09D1C26-33ED-411A-91BE-1A4656D72B07}" type="presOf" srcId="{BF517AFB-7BEA-4177-870E-F9628E62A980}" destId="{F0E84F48-A6EF-4A4F-9A5A-37EBADF8DAF1}" srcOrd="0" destOrd="0" presId="urn:microsoft.com/office/officeart/2005/8/layout/equation2"/>
    <dgm:cxn modelId="{42D0AEEE-BCCF-407E-A909-4FE833153077}" type="presOf" srcId="{923CE3ED-4872-4355-8DDA-474D637414A7}" destId="{36EFADE8-5A7F-4AB2-86E5-AE4633F6BD40}" srcOrd="0" destOrd="0" presId="urn:microsoft.com/office/officeart/2005/8/layout/equation2"/>
    <dgm:cxn modelId="{10964E8A-7E77-489F-ADFD-7EF48BC58ACF}" type="presOf" srcId="{F2EB59D7-D8FE-48C7-821B-8FBF4158DF08}" destId="{CF506298-7540-4718-BC89-08DEC3EF91DD}" srcOrd="0" destOrd="0" presId="urn:microsoft.com/office/officeart/2005/8/layout/equation2"/>
    <dgm:cxn modelId="{F58D7578-0134-46D3-8CF7-2398A7E6A4A3}" type="presOf" srcId="{A913289B-1858-4437-A2F6-60D7E897417A}" destId="{0569616A-FDA4-4F17-8645-FEF588C80A7F}" srcOrd="0" destOrd="0" presId="urn:microsoft.com/office/officeart/2005/8/layout/equation2"/>
    <dgm:cxn modelId="{60EA9221-F0CF-4543-9FED-647F2AAB216E}" srcId="{1E076DF3-BB6D-438B-AECC-F78AC355CE91}" destId="{BF517AFB-7BEA-4177-870E-F9628E62A980}" srcOrd="1" destOrd="0" parTransId="{D778AA8B-DB74-43C9-96C6-4F3896AA8CAD}" sibTransId="{A913289B-1858-4437-A2F6-60D7E897417A}"/>
    <dgm:cxn modelId="{2E704C70-6886-4CA4-BBB8-F6565D481F87}" type="presOf" srcId="{A913289B-1858-4437-A2F6-60D7E897417A}" destId="{48CD8C1F-8C0A-4261-AB78-67B6FC39954C}" srcOrd="1" destOrd="0" presId="urn:microsoft.com/office/officeart/2005/8/layout/equation2"/>
    <dgm:cxn modelId="{3207E529-70BD-4CDE-9F27-0DFA003E2C4A}" type="presParOf" srcId="{622929CE-674D-4690-8897-541F6643C5E8}" destId="{9153D4A0-D6E6-4602-8649-C216E2EF3577}" srcOrd="0" destOrd="0" presId="urn:microsoft.com/office/officeart/2005/8/layout/equation2"/>
    <dgm:cxn modelId="{CC8C06FA-9190-4431-B465-A48079BB99A3}" type="presParOf" srcId="{9153D4A0-D6E6-4602-8649-C216E2EF3577}" destId="{07F25F27-0A66-48FF-8A2F-CAFC6E000938}" srcOrd="0" destOrd="0" presId="urn:microsoft.com/office/officeart/2005/8/layout/equation2"/>
    <dgm:cxn modelId="{AB7534A2-A93A-4F07-B1AA-56AAFD31D47F}" type="presParOf" srcId="{9153D4A0-D6E6-4602-8649-C216E2EF3577}" destId="{7432E836-EAEF-455B-9A41-BFA2708CAFFA}" srcOrd="1" destOrd="0" presId="urn:microsoft.com/office/officeart/2005/8/layout/equation2"/>
    <dgm:cxn modelId="{119E8AE2-E083-4309-AEDB-05E7C45104A0}" type="presParOf" srcId="{9153D4A0-D6E6-4602-8649-C216E2EF3577}" destId="{36EFADE8-5A7F-4AB2-86E5-AE4633F6BD40}" srcOrd="2" destOrd="0" presId="urn:microsoft.com/office/officeart/2005/8/layout/equation2"/>
    <dgm:cxn modelId="{12D39EB1-C51B-4F15-9068-E056338585B7}" type="presParOf" srcId="{9153D4A0-D6E6-4602-8649-C216E2EF3577}" destId="{74F7BAD2-61FF-48AA-9B2D-D6CC1118979C}" srcOrd="3" destOrd="0" presId="urn:microsoft.com/office/officeart/2005/8/layout/equation2"/>
    <dgm:cxn modelId="{7BA64CC8-A490-46BA-AB05-9E75D308BF6F}" type="presParOf" srcId="{9153D4A0-D6E6-4602-8649-C216E2EF3577}" destId="{F0E84F48-A6EF-4A4F-9A5A-37EBADF8DAF1}" srcOrd="4" destOrd="0" presId="urn:microsoft.com/office/officeart/2005/8/layout/equation2"/>
    <dgm:cxn modelId="{D7C714AA-B6B8-432B-9C61-1A44456AFA7D}" type="presParOf" srcId="{622929CE-674D-4690-8897-541F6643C5E8}" destId="{0569616A-FDA4-4F17-8645-FEF588C80A7F}" srcOrd="1" destOrd="0" presId="urn:microsoft.com/office/officeart/2005/8/layout/equation2"/>
    <dgm:cxn modelId="{EB2A0C68-5E3A-4DBB-94B9-4A93355318AB}" type="presParOf" srcId="{0569616A-FDA4-4F17-8645-FEF588C80A7F}" destId="{48CD8C1F-8C0A-4261-AB78-67B6FC39954C}" srcOrd="0" destOrd="0" presId="urn:microsoft.com/office/officeart/2005/8/layout/equation2"/>
    <dgm:cxn modelId="{4F4B67A2-B0A5-4A1F-8926-380BD930E31D}" type="presParOf" srcId="{622929CE-674D-4690-8897-541F6643C5E8}" destId="{CF506298-7540-4718-BC89-08DEC3EF91DD}" srcOrd="2" destOrd="0" presId="urn:microsoft.com/office/officeart/2005/8/layout/equation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F097F9DE-5D62-492B-BB72-63A5A5AE429E}" type="doc">
      <dgm:prSet loTypeId="urn:microsoft.com/office/officeart/2005/8/layout/lProcess1" loCatId="process" qsTypeId="urn:microsoft.com/office/officeart/2005/8/quickstyle/simple1" qsCatId="simple" csTypeId="urn:microsoft.com/office/officeart/2005/8/colors/accent3_1" csCatId="accent3" phldr="1"/>
      <dgm:spPr/>
      <dgm:t>
        <a:bodyPr/>
        <a:lstStyle/>
        <a:p>
          <a:endParaRPr lang="pl-PL"/>
        </a:p>
      </dgm:t>
    </dgm:pt>
    <dgm:pt modelId="{27FB1E1E-23CF-4BFA-A79D-9D9604FF28F8}">
      <dgm:prSet phldrT="[Tekst]" custT="1"/>
      <dgm:spPr/>
      <dgm:t>
        <a:bodyPr/>
        <a:lstStyle/>
        <a:p>
          <a:r>
            <a:rPr lang="pl-PL" sz="1800" dirty="0" smtClean="0">
              <a:latin typeface="Arial" panose="020B0604020202020204" pitchFamily="34" charset="0"/>
              <a:cs typeface="Arial" panose="020B0604020202020204" pitchFamily="34" charset="0"/>
            </a:rPr>
            <a:t>Wpis nowych miejsc do rejestru / wykazu</a:t>
          </a:r>
          <a:endParaRPr lang="pl-PL" sz="1800" dirty="0">
            <a:latin typeface="Arial" panose="020B0604020202020204" pitchFamily="34" charset="0"/>
            <a:cs typeface="Arial" panose="020B0604020202020204" pitchFamily="34" charset="0"/>
          </a:endParaRPr>
        </a:p>
      </dgm:t>
    </dgm:pt>
    <dgm:pt modelId="{83E89D7B-E009-4756-BE61-0B5ACE5F5474}" type="parTrans" cxnId="{3E1433CF-71A2-4922-8626-C5DD1CDC24B0}">
      <dgm:prSet/>
      <dgm:spPr/>
      <dgm:t>
        <a:bodyPr/>
        <a:lstStyle/>
        <a:p>
          <a:endParaRPr lang="pl-PL"/>
        </a:p>
      </dgm:t>
    </dgm:pt>
    <dgm:pt modelId="{DB95EA24-427F-440F-A3E7-74C15E2AF321}" type="sibTrans" cxnId="{3E1433CF-71A2-4922-8626-C5DD1CDC24B0}">
      <dgm:prSet/>
      <dgm:spPr/>
      <dgm:t>
        <a:bodyPr/>
        <a:lstStyle/>
        <a:p>
          <a:endParaRPr lang="pl-PL"/>
        </a:p>
      </dgm:t>
    </dgm:pt>
    <dgm:pt modelId="{A6279AED-566F-4250-8B7F-F11A103EAF28}">
      <dgm:prSet custT="1"/>
      <dgm:spPr/>
      <dgm:t>
        <a:bodyPr/>
        <a:lstStyle/>
        <a:p>
          <a:r>
            <a:rPr lang="pl-PL" sz="1800" dirty="0" smtClean="0">
              <a:latin typeface="Arial" panose="020B0604020202020204" pitchFamily="34" charset="0"/>
              <a:cs typeface="Arial" panose="020B0604020202020204" pitchFamily="34" charset="0"/>
            </a:rPr>
            <a:t>Funkcjonowanie miejsc 24 miesiące na poziomie 80% obsadzenia (średnia z 12 miesięcy)</a:t>
          </a:r>
        </a:p>
      </dgm:t>
    </dgm:pt>
    <dgm:pt modelId="{81F16AD2-8F22-45D1-A561-6A99FA097365}" type="parTrans" cxnId="{D0CE3BA2-974E-4356-B463-BE570105AA6E}">
      <dgm:prSet/>
      <dgm:spPr/>
      <dgm:t>
        <a:bodyPr/>
        <a:lstStyle/>
        <a:p>
          <a:endParaRPr lang="pl-PL"/>
        </a:p>
      </dgm:t>
    </dgm:pt>
    <dgm:pt modelId="{B62D4A16-6139-47E3-BEB8-00AD0CC07979}" type="sibTrans" cxnId="{D0CE3BA2-974E-4356-B463-BE570105AA6E}">
      <dgm:prSet/>
      <dgm:spPr>
        <a:solidFill>
          <a:schemeClr val="bg1">
            <a:lumMod val="50000"/>
          </a:schemeClr>
        </a:solidFill>
      </dgm:spPr>
      <dgm:t>
        <a:bodyPr/>
        <a:lstStyle/>
        <a:p>
          <a:endParaRPr lang="pl-PL"/>
        </a:p>
      </dgm:t>
    </dgm:pt>
    <dgm:pt modelId="{A0532531-08A3-4036-ABB7-B6E8C91E798E}">
      <dgm:prSet custT="1"/>
      <dgm:spPr/>
      <dgm:t>
        <a:bodyPr/>
        <a:lstStyle/>
        <a:p>
          <a:r>
            <a:rPr lang="pl-PL" sz="1800" dirty="0" smtClean="0">
              <a:latin typeface="Arial" panose="020B0604020202020204" pitchFamily="34" charset="0"/>
              <a:cs typeface="Arial" panose="020B0604020202020204" pitchFamily="34" charset="0"/>
            </a:rPr>
            <a:t>Funkcjonowanie miejsc 12 miesięcy na poziomie 80% obsadzenia (średnia z 12 miesięcy)</a:t>
          </a:r>
          <a:endParaRPr lang="pl-PL" sz="1800" dirty="0">
            <a:latin typeface="Arial" panose="020B0604020202020204" pitchFamily="34" charset="0"/>
            <a:cs typeface="Arial" panose="020B0604020202020204" pitchFamily="34" charset="0"/>
          </a:endParaRPr>
        </a:p>
      </dgm:t>
    </dgm:pt>
    <dgm:pt modelId="{23B16190-2500-4FC0-9E2C-FBFF2DF03B1E}" type="parTrans" cxnId="{38C81595-E6E0-47F6-AEAD-055A66A78355}">
      <dgm:prSet/>
      <dgm:spPr/>
      <dgm:t>
        <a:bodyPr/>
        <a:lstStyle/>
        <a:p>
          <a:endParaRPr lang="pl-PL"/>
        </a:p>
      </dgm:t>
    </dgm:pt>
    <dgm:pt modelId="{C835917E-ECF4-431A-882A-65417EE8229F}" type="sibTrans" cxnId="{38C81595-E6E0-47F6-AEAD-055A66A78355}">
      <dgm:prSet/>
      <dgm:spPr>
        <a:solidFill>
          <a:schemeClr val="bg1">
            <a:lumMod val="50000"/>
          </a:schemeClr>
        </a:solidFill>
      </dgm:spPr>
      <dgm:t>
        <a:bodyPr/>
        <a:lstStyle/>
        <a:p>
          <a:endParaRPr lang="pl-PL"/>
        </a:p>
      </dgm:t>
    </dgm:pt>
    <dgm:pt modelId="{ED1E1E5D-8997-4D80-A3CB-57370F794A21}">
      <dgm:prSet custT="1"/>
      <dgm:spPr/>
      <dgm:t>
        <a:bodyPr/>
        <a:lstStyle/>
        <a:p>
          <a:r>
            <a:rPr lang="pl-PL" sz="1800" dirty="0" smtClean="0">
              <a:latin typeface="Arial" panose="020B0604020202020204" pitchFamily="34" charset="0"/>
              <a:cs typeface="Arial" panose="020B0604020202020204" pitchFamily="34" charset="0"/>
            </a:rPr>
            <a:t>Obsadzenie nowoutworzonych miejsc do 3 miesięcy od dokonania wpisu</a:t>
          </a:r>
          <a:endParaRPr lang="pl-PL" sz="1800" dirty="0">
            <a:latin typeface="Arial" panose="020B0604020202020204" pitchFamily="34" charset="0"/>
            <a:cs typeface="Arial" panose="020B0604020202020204" pitchFamily="34" charset="0"/>
          </a:endParaRPr>
        </a:p>
      </dgm:t>
    </dgm:pt>
    <dgm:pt modelId="{75799199-A346-471A-BA6A-58A1402FF99D}" type="parTrans" cxnId="{18BDAD72-A2D4-48EC-B2FC-90F7D5934BC1}">
      <dgm:prSet/>
      <dgm:spPr>
        <a:solidFill>
          <a:schemeClr val="bg1">
            <a:lumMod val="50000"/>
          </a:schemeClr>
        </a:solidFill>
      </dgm:spPr>
      <dgm:t>
        <a:bodyPr/>
        <a:lstStyle/>
        <a:p>
          <a:endParaRPr lang="pl-PL"/>
        </a:p>
      </dgm:t>
    </dgm:pt>
    <dgm:pt modelId="{91BFA786-82D3-4E3D-8CA9-1E6D61F71C6A}" type="sibTrans" cxnId="{18BDAD72-A2D4-48EC-B2FC-90F7D5934BC1}">
      <dgm:prSet/>
      <dgm:spPr>
        <a:solidFill>
          <a:schemeClr val="bg1">
            <a:lumMod val="50000"/>
          </a:schemeClr>
        </a:solidFill>
      </dgm:spPr>
      <dgm:t>
        <a:bodyPr/>
        <a:lstStyle/>
        <a:p>
          <a:endParaRPr lang="pl-PL"/>
        </a:p>
      </dgm:t>
    </dgm:pt>
    <dgm:pt modelId="{FB7ACAB0-0B5D-4E3D-A3A5-CCEF9B7AC898}">
      <dgm:prSet custT="1"/>
      <dgm:spPr/>
      <dgm:t>
        <a:bodyPr/>
        <a:lstStyle/>
        <a:p>
          <a:r>
            <a:rPr lang="pl-PL" sz="1600" b="0" dirty="0" smtClean="0">
              <a:latin typeface="Arial" panose="020B0604020202020204" pitchFamily="34" charset="0"/>
              <a:cs typeface="Arial" panose="020B0604020202020204" pitchFamily="34" charset="0"/>
            </a:rPr>
            <a:t>Dla </a:t>
          </a:r>
          <a:r>
            <a:rPr lang="pl-PL" sz="1600" b="0" u="sng" dirty="0" smtClean="0">
              <a:latin typeface="Arial" panose="020B0604020202020204" pitchFamily="34" charset="0"/>
              <a:cs typeface="Arial" panose="020B0604020202020204" pitchFamily="34" charset="0"/>
            </a:rPr>
            <a:t>nowoutworzonych miejsc </a:t>
          </a:r>
          <a:r>
            <a:rPr lang="pl-PL" sz="1600" b="0" dirty="0" smtClean="0">
              <a:latin typeface="Arial" panose="020B0604020202020204" pitchFamily="34" charset="0"/>
              <a:cs typeface="Arial" panose="020B0604020202020204" pitchFamily="34" charset="0"/>
            </a:rPr>
            <a:t>wymagane jest uzyskanie </a:t>
          </a:r>
          <a:r>
            <a:rPr lang="pl-PL" sz="1600" b="1" dirty="0" smtClean="0">
              <a:latin typeface="Arial" panose="020B0604020202020204" pitchFamily="34" charset="0"/>
              <a:cs typeface="Arial" panose="020B0604020202020204" pitchFamily="34" charset="0"/>
            </a:rPr>
            <a:t>wpisu</a:t>
          </a:r>
          <a:r>
            <a:rPr lang="pl-PL" sz="1600" b="0" dirty="0" smtClean="0">
              <a:latin typeface="Arial" panose="020B0604020202020204" pitchFamily="34" charset="0"/>
              <a:cs typeface="Arial" panose="020B0604020202020204" pitchFamily="34" charset="0"/>
            </a:rPr>
            <a:t> instytucji opieki do rejestru żłobków i klubów dziecięcych lub wykazu dziennych opiekunów lub dokonanie zmiany wpisu zwiększającej liczbę miejsc w instytucji opieki o nowoutworzone miejsca, </a:t>
          </a:r>
          <a:r>
            <a:rPr lang="pl-PL" sz="1600" b="1" u="none" dirty="0" smtClean="0">
              <a:latin typeface="Arial" panose="020B0604020202020204" pitchFamily="34" charset="0"/>
              <a:cs typeface="Arial" panose="020B0604020202020204" pitchFamily="34" charset="0"/>
            </a:rPr>
            <a:t>z oznaczeniem konkretnych miejsc </a:t>
          </a:r>
          <a:r>
            <a:rPr lang="pl-PL" sz="1600" b="0" dirty="0" smtClean="0">
              <a:latin typeface="Arial" panose="020B0604020202020204" pitchFamily="34" charset="0"/>
              <a:cs typeface="Arial" panose="020B0604020202020204" pitchFamily="34" charset="0"/>
            </a:rPr>
            <a:t>utworzonych w ramach KPO lub FERS.</a:t>
          </a:r>
          <a:endParaRPr lang="pl-PL" sz="1600" b="0" dirty="0">
            <a:latin typeface="Arial" panose="020B0604020202020204" pitchFamily="34" charset="0"/>
            <a:cs typeface="Arial" panose="020B0604020202020204" pitchFamily="34" charset="0"/>
          </a:endParaRPr>
        </a:p>
      </dgm:t>
    </dgm:pt>
    <dgm:pt modelId="{9C69F4BD-70BF-4CC4-BF5B-620BA6D2194C}" type="parTrans" cxnId="{260ABC00-9120-4FAB-B2CD-58BEE3261520}">
      <dgm:prSet/>
      <dgm:spPr/>
      <dgm:t>
        <a:bodyPr/>
        <a:lstStyle/>
        <a:p>
          <a:endParaRPr lang="pl-PL"/>
        </a:p>
      </dgm:t>
    </dgm:pt>
    <dgm:pt modelId="{1A11FD91-BA6E-4EC6-B00A-AEA777D73AD8}" type="sibTrans" cxnId="{260ABC00-9120-4FAB-B2CD-58BEE3261520}">
      <dgm:prSet/>
      <dgm:spPr/>
      <dgm:t>
        <a:bodyPr/>
        <a:lstStyle/>
        <a:p>
          <a:endParaRPr lang="pl-PL"/>
        </a:p>
      </dgm:t>
    </dgm:pt>
    <dgm:pt modelId="{127BC578-E6AA-49CB-A6F5-0DBB4458F754}">
      <dgm:prSet custT="1"/>
      <dgm:spPr/>
      <dgm:t>
        <a:bodyPr/>
        <a:lstStyle/>
        <a:p>
          <a:endParaRPr lang="pl-PL" sz="1800" dirty="0" smtClean="0">
            <a:latin typeface="Arial" panose="020B0604020202020204" pitchFamily="34" charset="0"/>
            <a:cs typeface="Arial" panose="020B0604020202020204" pitchFamily="34" charset="0"/>
          </a:endParaRPr>
        </a:p>
        <a:p>
          <a:r>
            <a:rPr lang="pl-PL" sz="1800" dirty="0" smtClean="0">
              <a:latin typeface="Arial" panose="020B0604020202020204" pitchFamily="34" charset="0"/>
              <a:cs typeface="Arial" panose="020B0604020202020204" pitchFamily="34" charset="0"/>
            </a:rPr>
            <a:t>Okres trwałości kolejne 36 miesięcy na poziomie co najmniej 80% obsadzenia</a:t>
          </a:r>
        </a:p>
        <a:p>
          <a:endParaRPr lang="pl-PL" sz="1800" dirty="0">
            <a:latin typeface="Arial" panose="020B0604020202020204" pitchFamily="34" charset="0"/>
            <a:cs typeface="Arial" panose="020B0604020202020204" pitchFamily="34" charset="0"/>
          </a:endParaRPr>
        </a:p>
      </dgm:t>
    </dgm:pt>
    <dgm:pt modelId="{C4777FBF-AF4F-4E71-8649-9AD662F6D1D6}" type="parTrans" cxnId="{43B805E9-28FC-45D6-8A8B-5D8C4C1A78F3}">
      <dgm:prSet/>
      <dgm:spPr/>
      <dgm:t>
        <a:bodyPr/>
        <a:lstStyle/>
        <a:p>
          <a:endParaRPr lang="pl-PL"/>
        </a:p>
      </dgm:t>
    </dgm:pt>
    <dgm:pt modelId="{23F1FBDD-5777-4968-BCD4-D1BAF41DA4D7}" type="sibTrans" cxnId="{43B805E9-28FC-45D6-8A8B-5D8C4C1A78F3}">
      <dgm:prSet/>
      <dgm:spPr/>
      <dgm:t>
        <a:bodyPr/>
        <a:lstStyle/>
        <a:p>
          <a:endParaRPr lang="pl-PL"/>
        </a:p>
      </dgm:t>
    </dgm:pt>
    <dgm:pt modelId="{6A7CBB23-8A5F-4DB4-B36A-98E6B5CAC2CF}" type="pres">
      <dgm:prSet presAssocID="{F097F9DE-5D62-492B-BB72-63A5A5AE429E}" presName="Name0" presStyleCnt="0">
        <dgm:presLayoutVars>
          <dgm:dir/>
          <dgm:animLvl val="lvl"/>
          <dgm:resizeHandles val="exact"/>
        </dgm:presLayoutVars>
      </dgm:prSet>
      <dgm:spPr/>
      <dgm:t>
        <a:bodyPr/>
        <a:lstStyle/>
        <a:p>
          <a:endParaRPr lang="pl-PL"/>
        </a:p>
      </dgm:t>
    </dgm:pt>
    <dgm:pt modelId="{83C32B85-208B-4339-8D8A-4B74D5C6CC98}" type="pres">
      <dgm:prSet presAssocID="{27FB1E1E-23CF-4BFA-A79D-9D9604FF28F8}" presName="vertFlow" presStyleCnt="0"/>
      <dgm:spPr/>
    </dgm:pt>
    <dgm:pt modelId="{7FD4A80C-435B-4CB9-A23E-F9F9BC2E23C6}" type="pres">
      <dgm:prSet presAssocID="{27FB1E1E-23CF-4BFA-A79D-9D9604FF28F8}" presName="header" presStyleLbl="node1" presStyleIdx="0" presStyleCnt="2" custScaleX="120391" custLinFactNeighborX="-113" custLinFactNeighborY="20160"/>
      <dgm:spPr/>
      <dgm:t>
        <a:bodyPr/>
        <a:lstStyle/>
        <a:p>
          <a:endParaRPr lang="pl-PL"/>
        </a:p>
      </dgm:t>
    </dgm:pt>
    <dgm:pt modelId="{5F4EF78E-458A-4952-B9CF-5C074A3A847F}" type="pres">
      <dgm:prSet presAssocID="{75799199-A346-471A-BA6A-58A1402FF99D}" presName="parTrans" presStyleLbl="sibTrans2D1" presStyleIdx="0" presStyleCnt="4"/>
      <dgm:spPr/>
      <dgm:t>
        <a:bodyPr/>
        <a:lstStyle/>
        <a:p>
          <a:endParaRPr lang="pl-PL"/>
        </a:p>
      </dgm:t>
    </dgm:pt>
    <dgm:pt modelId="{47979493-C219-4F19-A3F6-E7D96C002958}" type="pres">
      <dgm:prSet presAssocID="{ED1E1E5D-8997-4D80-A3CB-57370F794A21}" presName="child" presStyleLbl="alignAccFollowNode1" presStyleIdx="0" presStyleCnt="4" custScaleX="120617">
        <dgm:presLayoutVars>
          <dgm:chMax val="0"/>
          <dgm:bulletEnabled val="1"/>
        </dgm:presLayoutVars>
      </dgm:prSet>
      <dgm:spPr/>
      <dgm:t>
        <a:bodyPr/>
        <a:lstStyle/>
        <a:p>
          <a:endParaRPr lang="pl-PL"/>
        </a:p>
      </dgm:t>
    </dgm:pt>
    <dgm:pt modelId="{E14E3BAD-969B-4BF5-BDCE-9FCF99987915}" type="pres">
      <dgm:prSet presAssocID="{91BFA786-82D3-4E3D-8CA9-1E6D61F71C6A}" presName="sibTrans" presStyleLbl="sibTrans2D1" presStyleIdx="1" presStyleCnt="4"/>
      <dgm:spPr/>
      <dgm:t>
        <a:bodyPr/>
        <a:lstStyle/>
        <a:p>
          <a:endParaRPr lang="pl-PL"/>
        </a:p>
      </dgm:t>
    </dgm:pt>
    <dgm:pt modelId="{BE01DEE3-4E4B-4703-86CA-D1EBB4702F9A}" type="pres">
      <dgm:prSet presAssocID="{A0532531-08A3-4036-ABB7-B6E8C91E798E}" presName="child" presStyleLbl="alignAccFollowNode1" presStyleIdx="1" presStyleCnt="4" custScaleX="120617">
        <dgm:presLayoutVars>
          <dgm:chMax val="0"/>
          <dgm:bulletEnabled val="1"/>
        </dgm:presLayoutVars>
      </dgm:prSet>
      <dgm:spPr/>
      <dgm:t>
        <a:bodyPr/>
        <a:lstStyle/>
        <a:p>
          <a:endParaRPr lang="pl-PL"/>
        </a:p>
      </dgm:t>
    </dgm:pt>
    <dgm:pt modelId="{75959365-BDB2-4110-91D5-31A0C6CBB874}" type="pres">
      <dgm:prSet presAssocID="{C835917E-ECF4-431A-882A-65417EE8229F}" presName="sibTrans" presStyleLbl="sibTrans2D1" presStyleIdx="2" presStyleCnt="4"/>
      <dgm:spPr/>
      <dgm:t>
        <a:bodyPr/>
        <a:lstStyle/>
        <a:p>
          <a:endParaRPr lang="pl-PL"/>
        </a:p>
      </dgm:t>
    </dgm:pt>
    <dgm:pt modelId="{D240D699-A61B-4BFF-8200-06A25C90ABA3}" type="pres">
      <dgm:prSet presAssocID="{A6279AED-566F-4250-8B7F-F11A103EAF28}" presName="child" presStyleLbl="alignAccFollowNode1" presStyleIdx="2" presStyleCnt="4" custScaleX="120617">
        <dgm:presLayoutVars>
          <dgm:chMax val="0"/>
          <dgm:bulletEnabled val="1"/>
        </dgm:presLayoutVars>
      </dgm:prSet>
      <dgm:spPr/>
      <dgm:t>
        <a:bodyPr/>
        <a:lstStyle/>
        <a:p>
          <a:endParaRPr lang="pl-PL"/>
        </a:p>
      </dgm:t>
    </dgm:pt>
    <dgm:pt modelId="{57DC9680-6D09-4F12-9821-27399BE95667}" type="pres">
      <dgm:prSet presAssocID="{B62D4A16-6139-47E3-BEB8-00AD0CC07979}" presName="sibTrans" presStyleLbl="sibTrans2D1" presStyleIdx="3" presStyleCnt="4"/>
      <dgm:spPr/>
      <dgm:t>
        <a:bodyPr/>
        <a:lstStyle/>
        <a:p>
          <a:endParaRPr lang="pl-PL"/>
        </a:p>
      </dgm:t>
    </dgm:pt>
    <dgm:pt modelId="{A36A9CA4-E185-4CCF-B978-765EEDEF6A5D}" type="pres">
      <dgm:prSet presAssocID="{127BC578-E6AA-49CB-A6F5-0DBB4458F754}" presName="child" presStyleLbl="alignAccFollowNode1" presStyleIdx="3" presStyleCnt="4" custScaleX="119206" custLinFactNeighborX="-2804" custLinFactNeighborY="-11978">
        <dgm:presLayoutVars>
          <dgm:chMax val="0"/>
          <dgm:bulletEnabled val="1"/>
        </dgm:presLayoutVars>
      </dgm:prSet>
      <dgm:spPr/>
      <dgm:t>
        <a:bodyPr/>
        <a:lstStyle/>
        <a:p>
          <a:endParaRPr lang="pl-PL"/>
        </a:p>
      </dgm:t>
    </dgm:pt>
    <dgm:pt modelId="{81F8B076-A9F9-4035-926D-388DB6F13811}" type="pres">
      <dgm:prSet presAssocID="{27FB1E1E-23CF-4BFA-A79D-9D9604FF28F8}" presName="hSp" presStyleCnt="0"/>
      <dgm:spPr/>
    </dgm:pt>
    <dgm:pt modelId="{AFAEE6CD-1D83-4B67-8B16-337A8A7D3D6E}" type="pres">
      <dgm:prSet presAssocID="{FB7ACAB0-0B5D-4E3D-A3A5-CCEF9B7AC898}" presName="vertFlow" presStyleCnt="0"/>
      <dgm:spPr/>
    </dgm:pt>
    <dgm:pt modelId="{39CD17CC-E639-40F0-86CA-25024824F8D6}" type="pres">
      <dgm:prSet presAssocID="{FB7ACAB0-0B5D-4E3D-A3A5-CCEF9B7AC898}" presName="header" presStyleLbl="node1" presStyleIdx="1" presStyleCnt="2" custScaleX="136539" custScaleY="307895"/>
      <dgm:spPr/>
      <dgm:t>
        <a:bodyPr/>
        <a:lstStyle/>
        <a:p>
          <a:endParaRPr lang="pl-PL"/>
        </a:p>
      </dgm:t>
    </dgm:pt>
  </dgm:ptLst>
  <dgm:cxnLst>
    <dgm:cxn modelId="{AF7AB59F-6453-481C-A6AB-436210393378}" type="presOf" srcId="{ED1E1E5D-8997-4D80-A3CB-57370F794A21}" destId="{47979493-C219-4F19-A3F6-E7D96C002958}" srcOrd="0" destOrd="0" presId="urn:microsoft.com/office/officeart/2005/8/layout/lProcess1"/>
    <dgm:cxn modelId="{260ABC00-9120-4FAB-B2CD-58BEE3261520}" srcId="{F097F9DE-5D62-492B-BB72-63A5A5AE429E}" destId="{FB7ACAB0-0B5D-4E3D-A3A5-CCEF9B7AC898}" srcOrd="1" destOrd="0" parTransId="{9C69F4BD-70BF-4CC4-BF5B-620BA6D2194C}" sibTransId="{1A11FD91-BA6E-4EC6-B00A-AEA777D73AD8}"/>
    <dgm:cxn modelId="{1C6FF43D-2D32-4900-95BC-848E60B617ED}" type="presOf" srcId="{B62D4A16-6139-47E3-BEB8-00AD0CC07979}" destId="{57DC9680-6D09-4F12-9821-27399BE95667}" srcOrd="0" destOrd="0" presId="urn:microsoft.com/office/officeart/2005/8/layout/lProcess1"/>
    <dgm:cxn modelId="{2B59D984-D2E2-4422-82E7-DD5812E5EF73}" type="presOf" srcId="{A0532531-08A3-4036-ABB7-B6E8C91E798E}" destId="{BE01DEE3-4E4B-4703-86CA-D1EBB4702F9A}" srcOrd="0" destOrd="0" presId="urn:microsoft.com/office/officeart/2005/8/layout/lProcess1"/>
    <dgm:cxn modelId="{FE9EBA42-2E46-4EA9-A57C-6AD77819AEA9}" type="presOf" srcId="{FB7ACAB0-0B5D-4E3D-A3A5-CCEF9B7AC898}" destId="{39CD17CC-E639-40F0-86CA-25024824F8D6}" srcOrd="0" destOrd="0" presId="urn:microsoft.com/office/officeart/2005/8/layout/lProcess1"/>
    <dgm:cxn modelId="{4079AEB2-E4A4-4928-823F-2D66B323C225}" type="presOf" srcId="{C835917E-ECF4-431A-882A-65417EE8229F}" destId="{75959365-BDB2-4110-91D5-31A0C6CBB874}" srcOrd="0" destOrd="0" presId="urn:microsoft.com/office/officeart/2005/8/layout/lProcess1"/>
    <dgm:cxn modelId="{D0CE3BA2-974E-4356-B463-BE570105AA6E}" srcId="{27FB1E1E-23CF-4BFA-A79D-9D9604FF28F8}" destId="{A6279AED-566F-4250-8B7F-F11A103EAF28}" srcOrd="2" destOrd="0" parTransId="{81F16AD2-8F22-45D1-A561-6A99FA097365}" sibTransId="{B62D4A16-6139-47E3-BEB8-00AD0CC07979}"/>
    <dgm:cxn modelId="{9ADC7587-64C2-47E3-978F-688334ABBCB2}" type="presOf" srcId="{27FB1E1E-23CF-4BFA-A79D-9D9604FF28F8}" destId="{7FD4A80C-435B-4CB9-A23E-F9F9BC2E23C6}" srcOrd="0" destOrd="0" presId="urn:microsoft.com/office/officeart/2005/8/layout/lProcess1"/>
    <dgm:cxn modelId="{15E2AD6B-451C-4874-8B5C-12D8EDA20F0C}" type="presOf" srcId="{127BC578-E6AA-49CB-A6F5-0DBB4458F754}" destId="{A36A9CA4-E185-4CCF-B978-765EEDEF6A5D}" srcOrd="0" destOrd="0" presId="urn:microsoft.com/office/officeart/2005/8/layout/lProcess1"/>
    <dgm:cxn modelId="{F83CE044-BD2F-48CE-BC7E-36C2676CFB44}" type="presOf" srcId="{91BFA786-82D3-4E3D-8CA9-1E6D61F71C6A}" destId="{E14E3BAD-969B-4BF5-BDCE-9FCF99987915}" srcOrd="0" destOrd="0" presId="urn:microsoft.com/office/officeart/2005/8/layout/lProcess1"/>
    <dgm:cxn modelId="{49F9F743-9664-4E49-8742-47B256B5C1EE}" type="presOf" srcId="{F097F9DE-5D62-492B-BB72-63A5A5AE429E}" destId="{6A7CBB23-8A5F-4DB4-B36A-98E6B5CAC2CF}" srcOrd="0" destOrd="0" presId="urn:microsoft.com/office/officeart/2005/8/layout/lProcess1"/>
    <dgm:cxn modelId="{38C81595-E6E0-47F6-AEAD-055A66A78355}" srcId="{27FB1E1E-23CF-4BFA-A79D-9D9604FF28F8}" destId="{A0532531-08A3-4036-ABB7-B6E8C91E798E}" srcOrd="1" destOrd="0" parTransId="{23B16190-2500-4FC0-9E2C-FBFF2DF03B1E}" sibTransId="{C835917E-ECF4-431A-882A-65417EE8229F}"/>
    <dgm:cxn modelId="{18BDAD72-A2D4-48EC-B2FC-90F7D5934BC1}" srcId="{27FB1E1E-23CF-4BFA-A79D-9D9604FF28F8}" destId="{ED1E1E5D-8997-4D80-A3CB-57370F794A21}" srcOrd="0" destOrd="0" parTransId="{75799199-A346-471A-BA6A-58A1402FF99D}" sibTransId="{91BFA786-82D3-4E3D-8CA9-1E6D61F71C6A}"/>
    <dgm:cxn modelId="{16101590-53FA-438B-A7CB-1E292F2E2F84}" type="presOf" srcId="{A6279AED-566F-4250-8B7F-F11A103EAF28}" destId="{D240D699-A61B-4BFF-8200-06A25C90ABA3}" srcOrd="0" destOrd="0" presId="urn:microsoft.com/office/officeart/2005/8/layout/lProcess1"/>
    <dgm:cxn modelId="{3E1433CF-71A2-4922-8626-C5DD1CDC24B0}" srcId="{F097F9DE-5D62-492B-BB72-63A5A5AE429E}" destId="{27FB1E1E-23CF-4BFA-A79D-9D9604FF28F8}" srcOrd="0" destOrd="0" parTransId="{83E89D7B-E009-4756-BE61-0B5ACE5F5474}" sibTransId="{DB95EA24-427F-440F-A3E7-74C15E2AF321}"/>
    <dgm:cxn modelId="{43B805E9-28FC-45D6-8A8B-5D8C4C1A78F3}" srcId="{27FB1E1E-23CF-4BFA-A79D-9D9604FF28F8}" destId="{127BC578-E6AA-49CB-A6F5-0DBB4458F754}" srcOrd="3" destOrd="0" parTransId="{C4777FBF-AF4F-4E71-8649-9AD662F6D1D6}" sibTransId="{23F1FBDD-5777-4968-BCD4-D1BAF41DA4D7}"/>
    <dgm:cxn modelId="{E9662743-4897-492F-B8E5-5D6FB26EFE6E}" type="presOf" srcId="{75799199-A346-471A-BA6A-58A1402FF99D}" destId="{5F4EF78E-458A-4952-B9CF-5C074A3A847F}" srcOrd="0" destOrd="0" presId="urn:microsoft.com/office/officeart/2005/8/layout/lProcess1"/>
    <dgm:cxn modelId="{D609B51E-CED2-43CA-A65A-F7DDC527B647}" type="presParOf" srcId="{6A7CBB23-8A5F-4DB4-B36A-98E6B5CAC2CF}" destId="{83C32B85-208B-4339-8D8A-4B74D5C6CC98}" srcOrd="0" destOrd="0" presId="urn:microsoft.com/office/officeart/2005/8/layout/lProcess1"/>
    <dgm:cxn modelId="{64C28DEE-268A-4B47-A57C-3951EDC95482}" type="presParOf" srcId="{83C32B85-208B-4339-8D8A-4B74D5C6CC98}" destId="{7FD4A80C-435B-4CB9-A23E-F9F9BC2E23C6}" srcOrd="0" destOrd="0" presId="urn:microsoft.com/office/officeart/2005/8/layout/lProcess1"/>
    <dgm:cxn modelId="{E711B94F-C124-4280-AF32-1D58238290EC}" type="presParOf" srcId="{83C32B85-208B-4339-8D8A-4B74D5C6CC98}" destId="{5F4EF78E-458A-4952-B9CF-5C074A3A847F}" srcOrd="1" destOrd="0" presId="urn:microsoft.com/office/officeart/2005/8/layout/lProcess1"/>
    <dgm:cxn modelId="{FE0B5E42-8D22-42BC-AC95-FCADE683E395}" type="presParOf" srcId="{83C32B85-208B-4339-8D8A-4B74D5C6CC98}" destId="{47979493-C219-4F19-A3F6-E7D96C002958}" srcOrd="2" destOrd="0" presId="urn:microsoft.com/office/officeart/2005/8/layout/lProcess1"/>
    <dgm:cxn modelId="{792C71A1-3741-49D8-80D1-91F990378F12}" type="presParOf" srcId="{83C32B85-208B-4339-8D8A-4B74D5C6CC98}" destId="{E14E3BAD-969B-4BF5-BDCE-9FCF99987915}" srcOrd="3" destOrd="0" presId="urn:microsoft.com/office/officeart/2005/8/layout/lProcess1"/>
    <dgm:cxn modelId="{60122D7E-4878-4895-972A-43CC66497888}" type="presParOf" srcId="{83C32B85-208B-4339-8D8A-4B74D5C6CC98}" destId="{BE01DEE3-4E4B-4703-86CA-D1EBB4702F9A}" srcOrd="4" destOrd="0" presId="urn:microsoft.com/office/officeart/2005/8/layout/lProcess1"/>
    <dgm:cxn modelId="{DC96799A-05D1-4AD3-9108-5A4BA3E6FDEA}" type="presParOf" srcId="{83C32B85-208B-4339-8D8A-4B74D5C6CC98}" destId="{75959365-BDB2-4110-91D5-31A0C6CBB874}" srcOrd="5" destOrd="0" presId="urn:microsoft.com/office/officeart/2005/8/layout/lProcess1"/>
    <dgm:cxn modelId="{C7CFA370-16E9-44BB-905C-F8F07BC959E3}" type="presParOf" srcId="{83C32B85-208B-4339-8D8A-4B74D5C6CC98}" destId="{D240D699-A61B-4BFF-8200-06A25C90ABA3}" srcOrd="6" destOrd="0" presId="urn:microsoft.com/office/officeart/2005/8/layout/lProcess1"/>
    <dgm:cxn modelId="{6936F6A0-A5CD-4111-9CA1-6E190BC4DEC8}" type="presParOf" srcId="{83C32B85-208B-4339-8D8A-4B74D5C6CC98}" destId="{57DC9680-6D09-4F12-9821-27399BE95667}" srcOrd="7" destOrd="0" presId="urn:microsoft.com/office/officeart/2005/8/layout/lProcess1"/>
    <dgm:cxn modelId="{8B1E862F-7760-467B-9F59-3E56B024E2A7}" type="presParOf" srcId="{83C32B85-208B-4339-8D8A-4B74D5C6CC98}" destId="{A36A9CA4-E185-4CCF-B978-765EEDEF6A5D}" srcOrd="8" destOrd="0" presId="urn:microsoft.com/office/officeart/2005/8/layout/lProcess1"/>
    <dgm:cxn modelId="{55A2ECC3-CBA4-423A-AEAD-7BEE5F01B89C}" type="presParOf" srcId="{6A7CBB23-8A5F-4DB4-B36A-98E6B5CAC2CF}" destId="{81F8B076-A9F9-4035-926D-388DB6F13811}" srcOrd="1" destOrd="0" presId="urn:microsoft.com/office/officeart/2005/8/layout/lProcess1"/>
    <dgm:cxn modelId="{53C4228A-E0A5-4252-A0F2-16A73D5DCB02}" type="presParOf" srcId="{6A7CBB23-8A5F-4DB4-B36A-98E6B5CAC2CF}" destId="{AFAEE6CD-1D83-4B67-8B16-337A8A7D3D6E}" srcOrd="2" destOrd="0" presId="urn:microsoft.com/office/officeart/2005/8/layout/lProcess1"/>
    <dgm:cxn modelId="{871970DD-3DB8-4E6B-898E-978A1CA93E17}" type="presParOf" srcId="{AFAEE6CD-1D83-4B67-8B16-337A8A7D3D6E}" destId="{39CD17CC-E639-40F0-86CA-25024824F8D6}" srcOrd="0" destOrd="0" presId="urn:microsoft.com/office/officeart/2005/8/layout/lProcess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59A3CAE-854E-4B0C-AAFA-7B87A5EB7994}">
      <dsp:nvSpPr>
        <dsp:cNvPr id="0" name=""/>
        <dsp:cNvSpPr/>
      </dsp:nvSpPr>
      <dsp:spPr>
        <a:xfrm>
          <a:off x="-5749012" y="-880122"/>
          <a:ext cx="6845843" cy="6845843"/>
        </a:xfrm>
        <a:prstGeom prst="blockArc">
          <a:avLst>
            <a:gd name="adj1" fmla="val 18900000"/>
            <a:gd name="adj2" fmla="val 2700000"/>
            <a:gd name="adj3" fmla="val 316"/>
          </a:avLst>
        </a:prstGeom>
        <a:noFill/>
        <a:ln w="12700" cap="flat" cmpd="sng" algn="ctr">
          <a:solidFill>
            <a:schemeClr val="accent3">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3AEF8ED7-1825-4AAB-B91C-9B2E253104F4}">
      <dsp:nvSpPr>
        <dsp:cNvPr id="0" name=""/>
        <dsp:cNvSpPr/>
      </dsp:nvSpPr>
      <dsp:spPr>
        <a:xfrm>
          <a:off x="705881" y="508559"/>
          <a:ext cx="8616529" cy="1017119"/>
        </a:xfrm>
        <a:prstGeom prst="rect">
          <a:avLst/>
        </a:prstGeom>
        <a:solidFill>
          <a:schemeClr val="lt1">
            <a:hueOff val="0"/>
            <a:satOff val="0"/>
            <a:lumOff val="0"/>
            <a:alphaOff val="0"/>
          </a:schemeClr>
        </a:solidFill>
        <a:ln w="12700" cap="flat" cmpd="sng" algn="ctr">
          <a:solidFill>
            <a:schemeClr val="accent3">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7339" tIns="50800" rIns="50800" bIns="50800" numCol="1" spcCol="1270" anchor="ctr" anchorCtr="0">
          <a:noAutofit/>
        </a:bodyPr>
        <a:lstStyle/>
        <a:p>
          <a:pPr lvl="0" algn="l" defTabSz="889000">
            <a:lnSpc>
              <a:spcPct val="90000"/>
            </a:lnSpc>
            <a:spcBef>
              <a:spcPct val="0"/>
            </a:spcBef>
            <a:spcAft>
              <a:spcPct val="35000"/>
            </a:spcAft>
            <a:buNone/>
          </a:pPr>
          <a:r>
            <a:rPr lang="pl-PL" sz="2000" b="1" kern="1200" dirty="0" smtClean="0">
              <a:latin typeface="Arial" panose="020B0604020202020204" pitchFamily="34" charset="0"/>
              <a:cs typeface="Arial" panose="020B0604020202020204" pitchFamily="34" charset="0"/>
            </a:rPr>
            <a:t>Rodzinny kapitał opiekuńczy / możliwość obniżenia opłat</a:t>
          </a:r>
        </a:p>
        <a:p>
          <a:pPr lvl="0" algn="l" defTabSz="889000">
            <a:lnSpc>
              <a:spcPct val="90000"/>
            </a:lnSpc>
            <a:spcBef>
              <a:spcPct val="0"/>
            </a:spcBef>
            <a:spcAft>
              <a:spcPct val="35000"/>
            </a:spcAft>
            <a:buNone/>
          </a:pPr>
          <a:r>
            <a:rPr lang="pl-PL" sz="1800" kern="1200" dirty="0" smtClean="0">
              <a:latin typeface="Arial" panose="020B0604020202020204" pitchFamily="34" charset="0"/>
              <a:cs typeface="Arial" panose="020B0604020202020204" pitchFamily="34" charset="0"/>
            </a:rPr>
            <a:t>rodzic sam decyduje na jaką formę opieki nad dziećmi przeznaczy RKO (niania, instytucja opieki, samodzielna opieka rodzica lub rodziny rodzica)</a:t>
          </a:r>
          <a:endParaRPr lang="pl-PL" sz="1800" kern="1200" dirty="0">
            <a:latin typeface="Arial" panose="020B0604020202020204" pitchFamily="34" charset="0"/>
            <a:cs typeface="Arial" panose="020B0604020202020204" pitchFamily="34" charset="0"/>
          </a:endParaRPr>
        </a:p>
      </dsp:txBody>
      <dsp:txXfrm>
        <a:off x="705881" y="508559"/>
        <a:ext cx="8616529" cy="1017119"/>
      </dsp:txXfrm>
    </dsp:sp>
    <dsp:sp modelId="{B3839CAE-45BE-42F8-BFEB-A7B1FFDD7705}">
      <dsp:nvSpPr>
        <dsp:cNvPr id="0" name=""/>
        <dsp:cNvSpPr/>
      </dsp:nvSpPr>
      <dsp:spPr>
        <a:xfrm>
          <a:off x="70181" y="381419"/>
          <a:ext cx="1271399" cy="1271399"/>
        </a:xfrm>
        <a:prstGeom prst="ellipse">
          <a:avLst/>
        </a:prstGeom>
        <a:solidFill>
          <a:schemeClr val="lt1">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D585B404-D859-4DD9-B69A-475F0A01B4C6}">
      <dsp:nvSpPr>
        <dsp:cNvPr id="0" name=""/>
        <dsp:cNvSpPr/>
      </dsp:nvSpPr>
      <dsp:spPr>
        <a:xfrm>
          <a:off x="1075603" y="1911340"/>
          <a:ext cx="8246806" cy="1262916"/>
        </a:xfrm>
        <a:prstGeom prst="rect">
          <a:avLst/>
        </a:prstGeom>
        <a:solidFill>
          <a:schemeClr val="lt1">
            <a:hueOff val="0"/>
            <a:satOff val="0"/>
            <a:lumOff val="0"/>
            <a:alphaOff val="0"/>
          </a:schemeClr>
        </a:solidFill>
        <a:ln w="12700" cap="flat" cmpd="sng" algn="ctr">
          <a:solidFill>
            <a:schemeClr val="accent3">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7339" tIns="50800" rIns="50800" bIns="50800" numCol="1" spcCol="1270" anchor="ctr" anchorCtr="0">
          <a:noAutofit/>
        </a:bodyPr>
        <a:lstStyle/>
        <a:p>
          <a:pPr lvl="0" algn="l" defTabSz="889000">
            <a:lnSpc>
              <a:spcPct val="90000"/>
            </a:lnSpc>
            <a:spcBef>
              <a:spcPct val="0"/>
            </a:spcBef>
            <a:spcAft>
              <a:spcPct val="35000"/>
            </a:spcAft>
          </a:pPr>
          <a:r>
            <a:rPr lang="pl-PL" sz="2000" b="1" kern="1200" dirty="0" smtClean="0">
              <a:latin typeface="Arial" panose="020B0604020202020204" pitchFamily="34" charset="0"/>
              <a:cs typeface="Arial" panose="020B0604020202020204" pitchFamily="34" charset="0"/>
            </a:rPr>
            <a:t>Dofinansowanie do pobytu dziecka w żłobku, klubie dziecięcym lub u dziennego opiekuna / obniżenie opłat</a:t>
          </a:r>
        </a:p>
        <a:p>
          <a:pPr lvl="0" algn="l" defTabSz="889000">
            <a:lnSpc>
              <a:spcPct val="90000"/>
            </a:lnSpc>
            <a:spcBef>
              <a:spcPct val="0"/>
            </a:spcBef>
            <a:spcAft>
              <a:spcPct val="35000"/>
            </a:spcAft>
          </a:pPr>
          <a:r>
            <a:rPr lang="pl-PL" sz="1800" kern="1200" dirty="0" smtClean="0">
              <a:latin typeface="Arial" panose="020B0604020202020204" pitchFamily="34" charset="0"/>
              <a:cs typeface="Arial" panose="020B0604020202020204" pitchFamily="34" charset="0"/>
            </a:rPr>
            <a:t>maksymalnie 400 zł miesięcznie na dziecko, nie więcej niż wysokość opłaty ponoszonej przez rodzica</a:t>
          </a:r>
          <a:endParaRPr lang="pl-PL" sz="1800" kern="1200" dirty="0">
            <a:latin typeface="Arial" panose="020B0604020202020204" pitchFamily="34" charset="0"/>
            <a:cs typeface="Arial" panose="020B0604020202020204" pitchFamily="34" charset="0"/>
          </a:endParaRPr>
        </a:p>
      </dsp:txBody>
      <dsp:txXfrm>
        <a:off x="1075603" y="1911340"/>
        <a:ext cx="8246806" cy="1262916"/>
      </dsp:txXfrm>
    </dsp:sp>
    <dsp:sp modelId="{2C3DB4B4-DAFD-42B4-953A-10FA4DDEE5C9}">
      <dsp:nvSpPr>
        <dsp:cNvPr id="0" name=""/>
        <dsp:cNvSpPr/>
      </dsp:nvSpPr>
      <dsp:spPr>
        <a:xfrm>
          <a:off x="439904" y="1907099"/>
          <a:ext cx="1271399" cy="1271399"/>
        </a:xfrm>
        <a:prstGeom prst="ellipse">
          <a:avLst/>
        </a:prstGeom>
        <a:solidFill>
          <a:schemeClr val="lt1">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3F230530-E97F-424B-941A-726E8B82FF75}">
      <dsp:nvSpPr>
        <dsp:cNvPr id="0" name=""/>
        <dsp:cNvSpPr/>
      </dsp:nvSpPr>
      <dsp:spPr>
        <a:xfrm>
          <a:off x="705881" y="3559918"/>
          <a:ext cx="8616529" cy="1017119"/>
        </a:xfrm>
        <a:prstGeom prst="rect">
          <a:avLst/>
        </a:prstGeom>
        <a:solidFill>
          <a:schemeClr val="lt1">
            <a:hueOff val="0"/>
            <a:satOff val="0"/>
            <a:lumOff val="0"/>
            <a:alphaOff val="0"/>
          </a:schemeClr>
        </a:solidFill>
        <a:ln w="12700" cap="flat" cmpd="sng" algn="ctr">
          <a:solidFill>
            <a:schemeClr val="accent3">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7339" tIns="50800" rIns="50800" bIns="50800" numCol="1" spcCol="1270" anchor="ctr" anchorCtr="0">
          <a:noAutofit/>
        </a:bodyPr>
        <a:lstStyle/>
        <a:p>
          <a:pPr lvl="0" algn="l" defTabSz="889000">
            <a:lnSpc>
              <a:spcPct val="90000"/>
            </a:lnSpc>
            <a:spcBef>
              <a:spcPct val="0"/>
            </a:spcBef>
            <a:spcAft>
              <a:spcPct val="35000"/>
            </a:spcAft>
          </a:pPr>
          <a:r>
            <a:rPr lang="pl-PL" sz="2000" b="1" kern="1200" dirty="0" smtClean="0">
              <a:latin typeface="Arial" panose="020B0604020202020204" pitchFamily="34" charset="0"/>
              <a:cs typeface="Arial" panose="020B0604020202020204" pitchFamily="34" charset="0"/>
            </a:rPr>
            <a:t>Program rozwoju instytucji opieki nad dziećmi w wieku do lat 3 „MALUCH+” 2022-2029 / tworzenie nowych miejsc</a:t>
          </a:r>
        </a:p>
        <a:p>
          <a:pPr lvl="0" algn="l" defTabSz="889000">
            <a:lnSpc>
              <a:spcPct val="90000"/>
            </a:lnSpc>
            <a:spcBef>
              <a:spcPct val="0"/>
            </a:spcBef>
            <a:spcAft>
              <a:spcPct val="35000"/>
            </a:spcAft>
          </a:pPr>
          <a:r>
            <a:rPr lang="pl-PL" sz="1800" i="0" kern="1200" dirty="0" smtClean="0">
              <a:latin typeface="Arial" panose="020B0604020202020204" pitchFamily="34" charset="0"/>
              <a:cs typeface="Arial" panose="020B0604020202020204" pitchFamily="34" charset="0"/>
            </a:rPr>
            <a:t>skoncentrowanie na poziomie kraju różnych źródeł finansowania </a:t>
          </a:r>
          <a:endParaRPr lang="pl-PL" sz="1800" i="0" kern="1200" dirty="0">
            <a:latin typeface="Arial" panose="020B0604020202020204" pitchFamily="34" charset="0"/>
            <a:cs typeface="Arial" panose="020B0604020202020204" pitchFamily="34" charset="0"/>
          </a:endParaRPr>
        </a:p>
      </dsp:txBody>
      <dsp:txXfrm>
        <a:off x="705881" y="3559918"/>
        <a:ext cx="8616529" cy="1017119"/>
      </dsp:txXfrm>
    </dsp:sp>
    <dsp:sp modelId="{ED761D11-B056-4287-81F1-D8C2A0FFA01F}">
      <dsp:nvSpPr>
        <dsp:cNvPr id="0" name=""/>
        <dsp:cNvSpPr/>
      </dsp:nvSpPr>
      <dsp:spPr>
        <a:xfrm>
          <a:off x="70181" y="3432778"/>
          <a:ext cx="1271399" cy="1271399"/>
        </a:xfrm>
        <a:prstGeom prst="ellipse">
          <a:avLst/>
        </a:prstGeom>
        <a:solidFill>
          <a:schemeClr val="lt1">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7F25F27-0A66-48FF-8A2F-CAFC6E000938}">
      <dsp:nvSpPr>
        <dsp:cNvPr id="0" name=""/>
        <dsp:cNvSpPr/>
      </dsp:nvSpPr>
      <dsp:spPr>
        <a:xfrm>
          <a:off x="122797" y="0"/>
          <a:ext cx="6831438" cy="2677853"/>
        </a:xfrm>
        <a:prstGeom prst="ellipse">
          <a:avLst/>
        </a:prstGeom>
        <a:solidFill>
          <a:schemeClr val="lt1">
            <a:hueOff val="0"/>
            <a:satOff val="0"/>
            <a:lumOff val="0"/>
            <a:alphaOff val="0"/>
          </a:schemeClr>
        </a:solidFill>
        <a:ln w="12700" cap="flat" cmpd="sng" algn="ctr">
          <a:solidFill>
            <a:schemeClr val="accent3">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pl-PL" sz="1800" b="1" kern="1200" dirty="0" smtClean="0"/>
            <a:t>KPO </a:t>
          </a:r>
        </a:p>
        <a:p>
          <a:pPr lvl="0" algn="ctr" defTabSz="800100">
            <a:lnSpc>
              <a:spcPct val="90000"/>
            </a:lnSpc>
            <a:spcBef>
              <a:spcPct val="0"/>
            </a:spcBef>
            <a:spcAft>
              <a:spcPct val="35000"/>
            </a:spcAft>
          </a:pPr>
          <a:r>
            <a:rPr lang="pl-PL" sz="1800" b="1" kern="1200" dirty="0" smtClean="0"/>
            <a:t>ok. 12 410 zł z vat na miejsce </a:t>
          </a:r>
          <a:br>
            <a:rPr lang="pl-PL" sz="1800" b="1" kern="1200" dirty="0" smtClean="0"/>
          </a:br>
          <a:r>
            <a:rPr lang="pl-PL" sz="1800" b="1" kern="1200" dirty="0" smtClean="0"/>
            <a:t>(żłobek, klub dziecięcy)</a:t>
          </a:r>
        </a:p>
        <a:p>
          <a:pPr lvl="0" algn="ctr" defTabSz="800100">
            <a:lnSpc>
              <a:spcPct val="90000"/>
            </a:lnSpc>
            <a:spcBef>
              <a:spcPct val="0"/>
            </a:spcBef>
            <a:spcAft>
              <a:spcPts val="600"/>
            </a:spcAft>
          </a:pPr>
          <a:r>
            <a:rPr lang="pl-PL" sz="1800" b="1" kern="1200" dirty="0" smtClean="0"/>
            <a:t>- dostosowanie budynków </a:t>
          </a:r>
          <a:br>
            <a:rPr lang="pl-PL" sz="1800" b="1" kern="1200" dirty="0" smtClean="0"/>
          </a:br>
          <a:r>
            <a:rPr lang="pl-PL" sz="1800" b="1" kern="1200" dirty="0" smtClean="0"/>
            <a:t>i pomieszczeń (adaptacja)</a:t>
          </a:r>
        </a:p>
        <a:p>
          <a:pPr lvl="0" algn="ctr" defTabSz="800100">
            <a:lnSpc>
              <a:spcPct val="90000"/>
            </a:lnSpc>
            <a:spcBef>
              <a:spcPct val="0"/>
            </a:spcBef>
            <a:spcAft>
              <a:spcPts val="600"/>
            </a:spcAft>
          </a:pPr>
          <a:r>
            <a:rPr lang="pl-PL" sz="1800" b="1" kern="1200" dirty="0" smtClean="0"/>
            <a:t>- zakup i montaż wyposażenia </a:t>
          </a:r>
          <a:endParaRPr lang="pl-PL" sz="1800" b="1" kern="1200" dirty="0"/>
        </a:p>
      </dsp:txBody>
      <dsp:txXfrm>
        <a:off x="1123238" y="392162"/>
        <a:ext cx="4830556" cy="1893529"/>
      </dsp:txXfrm>
    </dsp:sp>
    <dsp:sp modelId="{36EFADE8-5A7F-4AB2-86E5-AE4633F6BD40}">
      <dsp:nvSpPr>
        <dsp:cNvPr id="0" name=""/>
        <dsp:cNvSpPr/>
      </dsp:nvSpPr>
      <dsp:spPr>
        <a:xfrm flipH="1">
          <a:off x="3567012" y="2709831"/>
          <a:ext cx="45719" cy="376491"/>
        </a:xfrm>
        <a:prstGeom prst="mathPlus">
          <a:avLst/>
        </a:prstGeom>
        <a:solidFill>
          <a:schemeClr val="accent3">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222250">
            <a:lnSpc>
              <a:spcPct val="90000"/>
            </a:lnSpc>
            <a:spcBef>
              <a:spcPct val="0"/>
            </a:spcBef>
            <a:spcAft>
              <a:spcPct val="35000"/>
            </a:spcAft>
          </a:pPr>
          <a:endParaRPr lang="pl-PL" sz="500" kern="1200"/>
        </a:p>
      </dsp:txBody>
      <dsp:txXfrm>
        <a:off x="3573072" y="2892700"/>
        <a:ext cx="33599" cy="10753"/>
      </dsp:txXfrm>
    </dsp:sp>
    <dsp:sp modelId="{F0E84F48-A6EF-4A4F-9A5A-37EBADF8DAF1}">
      <dsp:nvSpPr>
        <dsp:cNvPr id="0" name=""/>
        <dsp:cNvSpPr/>
      </dsp:nvSpPr>
      <dsp:spPr>
        <a:xfrm>
          <a:off x="122797" y="3152577"/>
          <a:ext cx="6762355" cy="2920775"/>
        </a:xfrm>
        <a:prstGeom prst="ellipse">
          <a:avLst/>
        </a:prstGeom>
        <a:solidFill>
          <a:schemeClr val="lt1">
            <a:hueOff val="0"/>
            <a:satOff val="0"/>
            <a:lumOff val="0"/>
            <a:alphaOff val="0"/>
          </a:schemeClr>
        </a:solidFill>
        <a:ln w="12700" cap="flat" cmpd="sng" algn="ctr">
          <a:solidFill>
            <a:schemeClr val="accent3">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pl-PL" sz="1800" b="1" kern="1200" dirty="0" smtClean="0"/>
            <a:t>FERS </a:t>
          </a:r>
        </a:p>
        <a:p>
          <a:pPr lvl="0" algn="ctr" defTabSz="800100">
            <a:lnSpc>
              <a:spcPct val="90000"/>
            </a:lnSpc>
            <a:spcBef>
              <a:spcPct val="0"/>
            </a:spcBef>
            <a:spcAft>
              <a:spcPct val="35000"/>
            </a:spcAft>
          </a:pPr>
          <a:r>
            <a:rPr lang="pl-PL" sz="1800" b="1" kern="1200" dirty="0" smtClean="0"/>
            <a:t>ok. 12 410 zł z vat na miejsce</a:t>
          </a:r>
          <a:br>
            <a:rPr lang="pl-PL" sz="1800" b="1" kern="1200" dirty="0" smtClean="0"/>
          </a:br>
          <a:r>
            <a:rPr lang="pl-PL" sz="1800" b="1" kern="1200" dirty="0" smtClean="0"/>
            <a:t>(żłobek, klub dziecięcy, dzienny opiekun)</a:t>
          </a:r>
        </a:p>
        <a:p>
          <a:pPr lvl="0" algn="ctr" defTabSz="800100">
            <a:lnSpc>
              <a:spcPct val="90000"/>
            </a:lnSpc>
            <a:spcBef>
              <a:spcPct val="0"/>
            </a:spcBef>
            <a:spcAft>
              <a:spcPts val="600"/>
            </a:spcAft>
          </a:pPr>
          <a:r>
            <a:rPr lang="pl-PL" sz="1800" b="1" kern="1200" dirty="0" smtClean="0"/>
            <a:t>- dostosowanie budynków </a:t>
          </a:r>
          <a:br>
            <a:rPr lang="pl-PL" sz="1800" b="1" kern="1200" dirty="0" smtClean="0"/>
          </a:br>
          <a:r>
            <a:rPr lang="pl-PL" sz="1800" b="1" kern="1200" dirty="0" smtClean="0"/>
            <a:t>i pomieszczeń (adaptacja)</a:t>
          </a:r>
        </a:p>
        <a:p>
          <a:pPr lvl="0" algn="ctr" defTabSz="800100">
            <a:lnSpc>
              <a:spcPct val="90000"/>
            </a:lnSpc>
            <a:spcBef>
              <a:spcPct val="0"/>
            </a:spcBef>
            <a:spcAft>
              <a:spcPts val="600"/>
            </a:spcAft>
          </a:pPr>
          <a:r>
            <a:rPr lang="pl-PL" sz="1800" b="1" kern="1200" dirty="0" smtClean="0"/>
            <a:t>- zakup i montaż wyposażenia</a:t>
          </a:r>
          <a:endParaRPr lang="pl-PL" sz="1800" b="1" kern="1200" dirty="0"/>
        </a:p>
      </dsp:txBody>
      <dsp:txXfrm>
        <a:off x="1113121" y="3580315"/>
        <a:ext cx="4781707" cy="2065299"/>
      </dsp:txXfrm>
    </dsp:sp>
    <dsp:sp modelId="{0569616A-FDA4-4F17-8645-FEF588C80A7F}">
      <dsp:nvSpPr>
        <dsp:cNvPr id="0" name=""/>
        <dsp:cNvSpPr/>
      </dsp:nvSpPr>
      <dsp:spPr>
        <a:xfrm rot="21599344" flipH="1">
          <a:off x="6219586" y="2801054"/>
          <a:ext cx="693186" cy="45720"/>
        </a:xfrm>
        <a:prstGeom prst="rightArrow">
          <a:avLst>
            <a:gd name="adj1" fmla="val 60000"/>
            <a:gd name="adj2" fmla="val 50000"/>
          </a:avLst>
        </a:prstGeom>
        <a:solidFill>
          <a:schemeClr val="accent3">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222250">
            <a:lnSpc>
              <a:spcPct val="90000"/>
            </a:lnSpc>
            <a:spcBef>
              <a:spcPct val="0"/>
            </a:spcBef>
            <a:spcAft>
              <a:spcPct val="35000"/>
            </a:spcAft>
          </a:pPr>
          <a:endParaRPr lang="pl-PL" sz="500" kern="1200"/>
        </a:p>
      </dsp:txBody>
      <dsp:txXfrm>
        <a:off x="6233302" y="2810197"/>
        <a:ext cx="679470" cy="27432"/>
      </dsp:txXfrm>
    </dsp:sp>
    <dsp:sp modelId="{CF506298-7540-4718-BC89-08DEC3EF91DD}">
      <dsp:nvSpPr>
        <dsp:cNvPr id="0" name=""/>
        <dsp:cNvSpPr/>
      </dsp:nvSpPr>
      <dsp:spPr>
        <a:xfrm>
          <a:off x="7274878" y="1569380"/>
          <a:ext cx="3510074" cy="2936688"/>
        </a:xfrm>
        <a:prstGeom prst="ellipse">
          <a:avLst/>
        </a:prstGeom>
        <a:solidFill>
          <a:schemeClr val="lt1">
            <a:hueOff val="0"/>
            <a:satOff val="0"/>
            <a:lumOff val="0"/>
            <a:alphaOff val="0"/>
          </a:schemeClr>
        </a:solidFill>
        <a:ln w="12700" cap="flat" cmpd="sng" algn="ctr">
          <a:solidFill>
            <a:schemeClr val="accent3">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pl-PL" sz="1800" b="1" kern="1200" dirty="0" smtClean="0"/>
            <a:t>FERS</a:t>
          </a:r>
        </a:p>
        <a:p>
          <a:pPr lvl="0" algn="ctr" defTabSz="800100">
            <a:lnSpc>
              <a:spcPct val="90000"/>
            </a:lnSpc>
            <a:spcBef>
              <a:spcPct val="0"/>
            </a:spcBef>
            <a:spcAft>
              <a:spcPct val="35000"/>
            </a:spcAft>
          </a:pPr>
          <a:r>
            <a:rPr lang="pl-PL" sz="1800" b="1" kern="1200" dirty="0" smtClean="0"/>
            <a:t>ok. 837 zł</a:t>
          </a:r>
        </a:p>
        <a:p>
          <a:pPr lvl="0" algn="ctr" defTabSz="800100">
            <a:lnSpc>
              <a:spcPct val="90000"/>
            </a:lnSpc>
            <a:spcBef>
              <a:spcPct val="0"/>
            </a:spcBef>
            <a:spcAft>
              <a:spcPct val="35000"/>
            </a:spcAft>
          </a:pPr>
          <a:r>
            <a:rPr lang="pl-PL" sz="1800" b="1" kern="1200" dirty="0" smtClean="0"/>
            <a:t>dofinansowanie przez 36 miesięcy funkcjonowania utworzonych miejsc </a:t>
          </a:r>
          <a:endParaRPr lang="pl-PL" sz="1800" b="1" kern="1200" dirty="0"/>
        </a:p>
      </dsp:txBody>
      <dsp:txXfrm>
        <a:off x="7788916" y="1999448"/>
        <a:ext cx="2481998" cy="2076552"/>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FD4A80C-435B-4CB9-A23E-F9F9BC2E23C6}">
      <dsp:nvSpPr>
        <dsp:cNvPr id="0" name=""/>
        <dsp:cNvSpPr/>
      </dsp:nvSpPr>
      <dsp:spPr>
        <a:xfrm>
          <a:off x="32130" y="63511"/>
          <a:ext cx="4334557" cy="900100"/>
        </a:xfrm>
        <a:prstGeom prst="roundRect">
          <a:avLst>
            <a:gd name="adj" fmla="val 10000"/>
          </a:avLst>
        </a:prstGeom>
        <a:solidFill>
          <a:schemeClr val="lt1">
            <a:hueOff val="0"/>
            <a:satOff val="0"/>
            <a:lumOff val="0"/>
            <a:alphaOff val="0"/>
          </a:schemeClr>
        </a:solidFill>
        <a:ln w="12700" cap="flat" cmpd="sng" algn="ctr">
          <a:solidFill>
            <a:schemeClr val="accent3">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pl-PL" sz="1800" kern="1200" dirty="0" smtClean="0">
              <a:latin typeface="Arial" panose="020B0604020202020204" pitchFamily="34" charset="0"/>
              <a:cs typeface="Arial" panose="020B0604020202020204" pitchFamily="34" charset="0"/>
            </a:rPr>
            <a:t>Wpis nowych miejsc do rejestru / wykazu</a:t>
          </a:r>
          <a:endParaRPr lang="pl-PL" sz="1800" kern="1200" dirty="0">
            <a:latin typeface="Arial" panose="020B0604020202020204" pitchFamily="34" charset="0"/>
            <a:cs typeface="Arial" panose="020B0604020202020204" pitchFamily="34" charset="0"/>
          </a:endParaRPr>
        </a:p>
      </dsp:txBody>
      <dsp:txXfrm>
        <a:off x="58493" y="89874"/>
        <a:ext cx="4281831" cy="847374"/>
      </dsp:txXfrm>
    </dsp:sp>
    <dsp:sp modelId="{5F4EF78E-458A-4952-B9CF-5C074A3A847F}">
      <dsp:nvSpPr>
        <dsp:cNvPr id="0" name=""/>
        <dsp:cNvSpPr/>
      </dsp:nvSpPr>
      <dsp:spPr>
        <a:xfrm rot="5387855">
          <a:off x="2138561" y="1010614"/>
          <a:ext cx="125762" cy="157517"/>
        </a:xfrm>
        <a:prstGeom prst="rightArrow">
          <a:avLst>
            <a:gd name="adj1" fmla="val 66700"/>
            <a:gd name="adj2" fmla="val 50000"/>
          </a:avLst>
        </a:prstGeom>
        <a:solidFill>
          <a:schemeClr val="bg1">
            <a:lumMod val="50000"/>
          </a:schemeClr>
        </a:solidFill>
        <a:ln>
          <a:noFill/>
        </a:ln>
        <a:effectLst/>
      </dsp:spPr>
      <dsp:style>
        <a:lnRef idx="0">
          <a:scrgbClr r="0" g="0" b="0"/>
        </a:lnRef>
        <a:fillRef idx="1">
          <a:scrgbClr r="0" g="0" b="0"/>
        </a:fillRef>
        <a:effectRef idx="0">
          <a:scrgbClr r="0" g="0" b="0"/>
        </a:effectRef>
        <a:fontRef idx="minor">
          <a:schemeClr val="lt1"/>
        </a:fontRef>
      </dsp:style>
    </dsp:sp>
    <dsp:sp modelId="{47979493-C219-4F19-A3F6-E7D96C002958}">
      <dsp:nvSpPr>
        <dsp:cNvPr id="0" name=""/>
        <dsp:cNvSpPr/>
      </dsp:nvSpPr>
      <dsp:spPr>
        <a:xfrm>
          <a:off x="32130" y="1215134"/>
          <a:ext cx="4342694" cy="900100"/>
        </a:xfrm>
        <a:prstGeom prst="roundRect">
          <a:avLst>
            <a:gd name="adj" fmla="val 10000"/>
          </a:avLst>
        </a:prstGeom>
        <a:solidFill>
          <a:schemeClr val="lt1">
            <a:alpha val="90000"/>
            <a:tint val="40000"/>
            <a:hueOff val="0"/>
            <a:satOff val="0"/>
            <a:lumOff val="0"/>
            <a:alphaOff val="0"/>
          </a:schemeClr>
        </a:solidFill>
        <a:ln w="12700" cap="flat" cmpd="sng" algn="ctr">
          <a:solidFill>
            <a:schemeClr val="accent3">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pl-PL" sz="1800" kern="1200" dirty="0" smtClean="0">
              <a:latin typeface="Arial" panose="020B0604020202020204" pitchFamily="34" charset="0"/>
              <a:cs typeface="Arial" panose="020B0604020202020204" pitchFamily="34" charset="0"/>
            </a:rPr>
            <a:t>Obsadzenie nowoutworzonych miejsc do 3 miesięcy od dokonania wpisu</a:t>
          </a:r>
          <a:endParaRPr lang="pl-PL" sz="1800" kern="1200" dirty="0">
            <a:latin typeface="Arial" panose="020B0604020202020204" pitchFamily="34" charset="0"/>
            <a:cs typeface="Arial" panose="020B0604020202020204" pitchFamily="34" charset="0"/>
          </a:endParaRPr>
        </a:p>
      </dsp:txBody>
      <dsp:txXfrm>
        <a:off x="58493" y="1241497"/>
        <a:ext cx="4289968" cy="847374"/>
      </dsp:txXfrm>
    </dsp:sp>
    <dsp:sp modelId="{E14E3BAD-969B-4BF5-BDCE-9FCF99987915}">
      <dsp:nvSpPr>
        <dsp:cNvPr id="0" name=""/>
        <dsp:cNvSpPr/>
      </dsp:nvSpPr>
      <dsp:spPr>
        <a:xfrm rot="5400000">
          <a:off x="2124718" y="2193993"/>
          <a:ext cx="157517" cy="157517"/>
        </a:xfrm>
        <a:prstGeom prst="rightArrow">
          <a:avLst>
            <a:gd name="adj1" fmla="val 66700"/>
            <a:gd name="adj2" fmla="val 50000"/>
          </a:avLst>
        </a:prstGeom>
        <a:solidFill>
          <a:schemeClr val="bg1">
            <a:lumMod val="50000"/>
          </a:schemeClr>
        </a:solidFill>
        <a:ln>
          <a:noFill/>
        </a:ln>
        <a:effectLst/>
      </dsp:spPr>
      <dsp:style>
        <a:lnRef idx="0">
          <a:scrgbClr r="0" g="0" b="0"/>
        </a:lnRef>
        <a:fillRef idx="1">
          <a:scrgbClr r="0" g="0" b="0"/>
        </a:fillRef>
        <a:effectRef idx="0">
          <a:scrgbClr r="0" g="0" b="0"/>
        </a:effectRef>
        <a:fontRef idx="minor">
          <a:schemeClr val="lt1"/>
        </a:fontRef>
      </dsp:style>
    </dsp:sp>
    <dsp:sp modelId="{BE01DEE3-4E4B-4703-86CA-D1EBB4702F9A}">
      <dsp:nvSpPr>
        <dsp:cNvPr id="0" name=""/>
        <dsp:cNvSpPr/>
      </dsp:nvSpPr>
      <dsp:spPr>
        <a:xfrm>
          <a:off x="32130" y="2430269"/>
          <a:ext cx="4342694" cy="900100"/>
        </a:xfrm>
        <a:prstGeom prst="roundRect">
          <a:avLst>
            <a:gd name="adj" fmla="val 10000"/>
          </a:avLst>
        </a:prstGeom>
        <a:solidFill>
          <a:schemeClr val="lt1">
            <a:alpha val="90000"/>
            <a:tint val="40000"/>
            <a:hueOff val="0"/>
            <a:satOff val="0"/>
            <a:lumOff val="0"/>
            <a:alphaOff val="0"/>
          </a:schemeClr>
        </a:solidFill>
        <a:ln w="12700" cap="flat" cmpd="sng" algn="ctr">
          <a:solidFill>
            <a:schemeClr val="accent3">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pl-PL" sz="1800" kern="1200" dirty="0" smtClean="0">
              <a:latin typeface="Arial" panose="020B0604020202020204" pitchFamily="34" charset="0"/>
              <a:cs typeface="Arial" panose="020B0604020202020204" pitchFamily="34" charset="0"/>
            </a:rPr>
            <a:t>Funkcjonowanie miejsc 12 miesięcy na poziomie 80% obsadzenia (średnia z 12 miesięcy)</a:t>
          </a:r>
          <a:endParaRPr lang="pl-PL" sz="1800" kern="1200" dirty="0">
            <a:latin typeface="Arial" panose="020B0604020202020204" pitchFamily="34" charset="0"/>
            <a:cs typeface="Arial" panose="020B0604020202020204" pitchFamily="34" charset="0"/>
          </a:endParaRPr>
        </a:p>
      </dsp:txBody>
      <dsp:txXfrm>
        <a:off x="58493" y="2456632"/>
        <a:ext cx="4289968" cy="847374"/>
      </dsp:txXfrm>
    </dsp:sp>
    <dsp:sp modelId="{75959365-BDB2-4110-91D5-31A0C6CBB874}">
      <dsp:nvSpPr>
        <dsp:cNvPr id="0" name=""/>
        <dsp:cNvSpPr/>
      </dsp:nvSpPr>
      <dsp:spPr>
        <a:xfrm rot="5400000">
          <a:off x="2124718" y="3409128"/>
          <a:ext cx="157517" cy="157517"/>
        </a:xfrm>
        <a:prstGeom prst="rightArrow">
          <a:avLst>
            <a:gd name="adj1" fmla="val 66700"/>
            <a:gd name="adj2" fmla="val 50000"/>
          </a:avLst>
        </a:prstGeom>
        <a:solidFill>
          <a:schemeClr val="bg1">
            <a:lumMod val="50000"/>
          </a:schemeClr>
        </a:solidFill>
        <a:ln>
          <a:noFill/>
        </a:ln>
        <a:effectLst/>
      </dsp:spPr>
      <dsp:style>
        <a:lnRef idx="0">
          <a:scrgbClr r="0" g="0" b="0"/>
        </a:lnRef>
        <a:fillRef idx="1">
          <a:scrgbClr r="0" g="0" b="0"/>
        </a:fillRef>
        <a:effectRef idx="0">
          <a:scrgbClr r="0" g="0" b="0"/>
        </a:effectRef>
        <a:fontRef idx="minor">
          <a:schemeClr val="lt1"/>
        </a:fontRef>
      </dsp:style>
    </dsp:sp>
    <dsp:sp modelId="{D240D699-A61B-4BFF-8200-06A25C90ABA3}">
      <dsp:nvSpPr>
        <dsp:cNvPr id="0" name=""/>
        <dsp:cNvSpPr/>
      </dsp:nvSpPr>
      <dsp:spPr>
        <a:xfrm>
          <a:off x="32130" y="3645405"/>
          <a:ext cx="4342694" cy="900100"/>
        </a:xfrm>
        <a:prstGeom prst="roundRect">
          <a:avLst>
            <a:gd name="adj" fmla="val 10000"/>
          </a:avLst>
        </a:prstGeom>
        <a:solidFill>
          <a:schemeClr val="lt1">
            <a:alpha val="90000"/>
            <a:tint val="40000"/>
            <a:hueOff val="0"/>
            <a:satOff val="0"/>
            <a:lumOff val="0"/>
            <a:alphaOff val="0"/>
          </a:schemeClr>
        </a:solidFill>
        <a:ln w="12700" cap="flat" cmpd="sng" algn="ctr">
          <a:solidFill>
            <a:schemeClr val="accent3">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pl-PL" sz="1800" kern="1200" dirty="0" smtClean="0">
              <a:latin typeface="Arial" panose="020B0604020202020204" pitchFamily="34" charset="0"/>
              <a:cs typeface="Arial" panose="020B0604020202020204" pitchFamily="34" charset="0"/>
            </a:rPr>
            <a:t>Funkcjonowanie miejsc 24 miesiące na poziomie 80% obsadzenia (średnia z 12 miesięcy)</a:t>
          </a:r>
        </a:p>
      </dsp:txBody>
      <dsp:txXfrm>
        <a:off x="58493" y="3671768"/>
        <a:ext cx="4289968" cy="847374"/>
      </dsp:txXfrm>
    </dsp:sp>
    <dsp:sp modelId="{57DC9680-6D09-4F12-9821-27399BE95667}">
      <dsp:nvSpPr>
        <dsp:cNvPr id="0" name=""/>
        <dsp:cNvSpPr/>
      </dsp:nvSpPr>
      <dsp:spPr>
        <a:xfrm rot="5567844">
          <a:off x="2114655" y="4605396"/>
          <a:ext cx="120113" cy="157517"/>
        </a:xfrm>
        <a:prstGeom prst="rightArrow">
          <a:avLst>
            <a:gd name="adj1" fmla="val 66700"/>
            <a:gd name="adj2" fmla="val 50000"/>
          </a:avLst>
        </a:prstGeom>
        <a:solidFill>
          <a:schemeClr val="bg1">
            <a:lumMod val="50000"/>
          </a:schemeClr>
        </a:solidFill>
        <a:ln>
          <a:noFill/>
        </a:ln>
        <a:effectLst/>
      </dsp:spPr>
      <dsp:style>
        <a:lnRef idx="0">
          <a:scrgbClr r="0" g="0" b="0"/>
        </a:lnRef>
        <a:fillRef idx="1">
          <a:scrgbClr r="0" g="0" b="0"/>
        </a:fillRef>
        <a:effectRef idx="0">
          <a:scrgbClr r="0" g="0" b="0"/>
        </a:effectRef>
        <a:fontRef idx="minor">
          <a:schemeClr val="lt1"/>
        </a:fontRef>
      </dsp:style>
    </dsp:sp>
    <dsp:sp modelId="{A36A9CA4-E185-4CCF-B978-765EEDEF6A5D}">
      <dsp:nvSpPr>
        <dsp:cNvPr id="0" name=""/>
        <dsp:cNvSpPr/>
      </dsp:nvSpPr>
      <dsp:spPr>
        <a:xfrm>
          <a:off x="0" y="4822805"/>
          <a:ext cx="4291892" cy="900100"/>
        </a:xfrm>
        <a:prstGeom prst="roundRect">
          <a:avLst>
            <a:gd name="adj" fmla="val 10000"/>
          </a:avLst>
        </a:prstGeom>
        <a:solidFill>
          <a:schemeClr val="lt1">
            <a:alpha val="90000"/>
            <a:tint val="40000"/>
            <a:hueOff val="0"/>
            <a:satOff val="0"/>
            <a:lumOff val="0"/>
            <a:alphaOff val="0"/>
          </a:schemeClr>
        </a:solidFill>
        <a:ln w="12700" cap="flat" cmpd="sng" algn="ctr">
          <a:solidFill>
            <a:schemeClr val="accent3">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endParaRPr lang="pl-PL" sz="1800" kern="1200" dirty="0" smtClean="0">
            <a:latin typeface="Arial" panose="020B0604020202020204" pitchFamily="34" charset="0"/>
            <a:cs typeface="Arial" panose="020B0604020202020204" pitchFamily="34" charset="0"/>
          </a:endParaRPr>
        </a:p>
        <a:p>
          <a:pPr lvl="0" algn="ctr" defTabSz="800100">
            <a:lnSpc>
              <a:spcPct val="90000"/>
            </a:lnSpc>
            <a:spcBef>
              <a:spcPct val="0"/>
            </a:spcBef>
            <a:spcAft>
              <a:spcPct val="35000"/>
            </a:spcAft>
          </a:pPr>
          <a:r>
            <a:rPr lang="pl-PL" sz="1800" kern="1200" dirty="0" smtClean="0">
              <a:latin typeface="Arial" panose="020B0604020202020204" pitchFamily="34" charset="0"/>
              <a:cs typeface="Arial" panose="020B0604020202020204" pitchFamily="34" charset="0"/>
            </a:rPr>
            <a:t>Okres trwałości kolejne 36 miesięcy na poziomie co najmniej 80% obsadzenia</a:t>
          </a:r>
        </a:p>
        <a:p>
          <a:pPr lvl="0" algn="ctr" defTabSz="800100">
            <a:lnSpc>
              <a:spcPct val="90000"/>
            </a:lnSpc>
            <a:spcBef>
              <a:spcPct val="0"/>
            </a:spcBef>
            <a:spcAft>
              <a:spcPct val="35000"/>
            </a:spcAft>
          </a:pPr>
          <a:endParaRPr lang="pl-PL" sz="1800" kern="1200" dirty="0">
            <a:latin typeface="Arial" panose="020B0604020202020204" pitchFamily="34" charset="0"/>
            <a:cs typeface="Arial" panose="020B0604020202020204" pitchFamily="34" charset="0"/>
          </a:endParaRPr>
        </a:p>
      </dsp:txBody>
      <dsp:txXfrm>
        <a:off x="26363" y="4849168"/>
        <a:ext cx="4239166" cy="847374"/>
      </dsp:txXfrm>
    </dsp:sp>
    <dsp:sp modelId="{39CD17CC-E639-40F0-86CA-25024824F8D6}">
      <dsp:nvSpPr>
        <dsp:cNvPr id="0" name=""/>
        <dsp:cNvSpPr/>
      </dsp:nvSpPr>
      <dsp:spPr>
        <a:xfrm>
          <a:off x="4878880" y="0"/>
          <a:ext cx="4915950" cy="2771362"/>
        </a:xfrm>
        <a:prstGeom prst="roundRect">
          <a:avLst>
            <a:gd name="adj" fmla="val 10000"/>
          </a:avLst>
        </a:prstGeom>
        <a:solidFill>
          <a:schemeClr val="lt1">
            <a:hueOff val="0"/>
            <a:satOff val="0"/>
            <a:lumOff val="0"/>
            <a:alphaOff val="0"/>
          </a:schemeClr>
        </a:solidFill>
        <a:ln w="12700" cap="flat" cmpd="sng" algn="ctr">
          <a:solidFill>
            <a:schemeClr val="accent3">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pl-PL" sz="1600" b="0" kern="1200" dirty="0" smtClean="0">
              <a:latin typeface="Arial" panose="020B0604020202020204" pitchFamily="34" charset="0"/>
              <a:cs typeface="Arial" panose="020B0604020202020204" pitchFamily="34" charset="0"/>
            </a:rPr>
            <a:t>Dla </a:t>
          </a:r>
          <a:r>
            <a:rPr lang="pl-PL" sz="1600" b="0" u="sng" kern="1200" dirty="0" smtClean="0">
              <a:latin typeface="Arial" panose="020B0604020202020204" pitchFamily="34" charset="0"/>
              <a:cs typeface="Arial" panose="020B0604020202020204" pitchFamily="34" charset="0"/>
            </a:rPr>
            <a:t>nowoutworzonych miejsc </a:t>
          </a:r>
          <a:r>
            <a:rPr lang="pl-PL" sz="1600" b="0" kern="1200" dirty="0" smtClean="0">
              <a:latin typeface="Arial" panose="020B0604020202020204" pitchFamily="34" charset="0"/>
              <a:cs typeface="Arial" panose="020B0604020202020204" pitchFamily="34" charset="0"/>
            </a:rPr>
            <a:t>wymagane jest uzyskanie </a:t>
          </a:r>
          <a:r>
            <a:rPr lang="pl-PL" sz="1600" b="1" kern="1200" dirty="0" smtClean="0">
              <a:latin typeface="Arial" panose="020B0604020202020204" pitchFamily="34" charset="0"/>
              <a:cs typeface="Arial" panose="020B0604020202020204" pitchFamily="34" charset="0"/>
            </a:rPr>
            <a:t>wpisu</a:t>
          </a:r>
          <a:r>
            <a:rPr lang="pl-PL" sz="1600" b="0" kern="1200" dirty="0" smtClean="0">
              <a:latin typeface="Arial" panose="020B0604020202020204" pitchFamily="34" charset="0"/>
              <a:cs typeface="Arial" panose="020B0604020202020204" pitchFamily="34" charset="0"/>
            </a:rPr>
            <a:t> instytucji opieki do rejestru żłobków i klubów dziecięcych lub wykazu dziennych opiekunów lub dokonanie zmiany wpisu zwiększającej liczbę miejsc w instytucji opieki o nowoutworzone miejsca, </a:t>
          </a:r>
          <a:r>
            <a:rPr lang="pl-PL" sz="1600" b="1" u="none" kern="1200" dirty="0" smtClean="0">
              <a:latin typeface="Arial" panose="020B0604020202020204" pitchFamily="34" charset="0"/>
              <a:cs typeface="Arial" panose="020B0604020202020204" pitchFamily="34" charset="0"/>
            </a:rPr>
            <a:t>z oznaczeniem konkretnych miejsc </a:t>
          </a:r>
          <a:r>
            <a:rPr lang="pl-PL" sz="1600" b="0" kern="1200" dirty="0" smtClean="0">
              <a:latin typeface="Arial" panose="020B0604020202020204" pitchFamily="34" charset="0"/>
              <a:cs typeface="Arial" panose="020B0604020202020204" pitchFamily="34" charset="0"/>
            </a:rPr>
            <a:t>utworzonych w ramach KPO lub FERS.</a:t>
          </a:r>
          <a:endParaRPr lang="pl-PL" sz="1600" b="0" kern="1200" dirty="0">
            <a:latin typeface="Arial" panose="020B0604020202020204" pitchFamily="34" charset="0"/>
            <a:cs typeface="Arial" panose="020B0604020202020204" pitchFamily="34" charset="0"/>
          </a:endParaRPr>
        </a:p>
      </dsp:txBody>
      <dsp:txXfrm>
        <a:off x="4960050" y="81170"/>
        <a:ext cx="4753610" cy="2609022"/>
      </dsp:txXfrm>
    </dsp:sp>
  </dsp:spTree>
</dsp:drawing>
</file>

<file path=ppt/diagrams/layout1.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equation2">
  <dgm:title val=""/>
  <dgm:desc val=""/>
  <dgm:catLst>
    <dgm:cat type="relationship" pri="18000"/>
    <dgm:cat type="process" pri="26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param type="linDir" val="fromL"/>
          <dgm:param type="fallback" val="2D"/>
        </dgm:alg>
      </dgm:if>
      <dgm:else name="Name3">
        <dgm:alg type="lin">
          <dgm:param type="linDir" val="fromR"/>
          <dgm:param type="fallback" val="2D"/>
        </dgm:alg>
      </dgm:else>
    </dgm:choose>
    <dgm:shape xmlns:r="http://schemas.openxmlformats.org/officeDocument/2006/relationships" r:blip="">
      <dgm:adjLst/>
    </dgm:shape>
    <dgm:presOf/>
    <dgm:choose name="Name4">
      <dgm:if name="Name5" axis="ch" ptType="node" func="cnt" op="gte" val="3">
        <dgm:constrLst>
          <dgm:constr type="h" for="des" forName="node" refType="w" fact="0.5"/>
          <dgm:constr type="w" for="ch" forName="lastNode" refType="w"/>
          <dgm:constr type="w" for="des" forName="node" refType="h" refFor="des" refForName="node"/>
          <dgm:constr type="w" for="ch" forName="sibTransLast" refType="h" refFor="des" refForName="node" fact="0.6"/>
          <dgm:constr type="h" for="des" forName="sibTrans" refType="h" refFor="des" refForName="node" op="equ" fact="0.58"/>
          <dgm:constr type="w" for="des" forName="sibTrans" refType="h" refFor="des" refForName="sibTrans" op="equ"/>
          <dgm:constr type="primFontSz" for="ch" forName="lastNode" op="equ" val="65"/>
          <dgm:constr type="primFontSz" for="des" forName="node" op="equ" val="65"/>
          <dgm:constr type="primFontSz" for="des" forName="sibTrans" val="55"/>
          <dgm:constr type="primFontSz" for="des" forName="sibTrans" refType="primFontSz" refFor="des" refForName="node" op="lte" fact="0.8"/>
          <dgm:constr type="primFontSz" for="des" forName="connectorText" refType="primFontSz" refFor="des" refForName="node" op="lte" fact="0.8"/>
          <dgm:constr type="primFontSz" for="des" forName="connectorText" refType="primFontSz" refFor="des" refForName="sibTrans" op="equ"/>
          <dgm:constr type="h" for="des" forName="spacerT" refType="h" refFor="des" refForName="sibTrans" fact="0.14"/>
          <dgm:constr type="h" for="des" forName="spacerB" refType="h" refFor="des" refForName="sibTrans" fact="0.14"/>
        </dgm:constrLst>
      </dgm:if>
      <dgm:else name="Name6">
        <dgm:constrLst>
          <dgm:constr type="h" for="des" forName="node" refType="w"/>
          <dgm:constr type="w" for="ch" forName="lastNode" refType="w"/>
          <dgm:constr type="w" for="des" forName="node" refType="h" refFor="des" refForName="node"/>
          <dgm:constr type="w" for="ch" forName="sibTransLast" refType="h" refFor="des" refForName="node" fact="0.6"/>
          <dgm:constr type="h" for="des" forName="sibTrans" refType="h" refFor="des" refForName="node" op="equ" fact="0.58"/>
          <dgm:constr type="w" for="des" forName="sibTrans" refType="h" refFor="des" refForName="sibTrans" op="equ"/>
          <dgm:constr type="primFontSz" for="des" forName="node" val="65"/>
          <dgm:constr type="primFontSz" for="ch" forName="lastNode" refType="primFontSz" refFor="des" refForName="node" op="equ"/>
          <dgm:constr type="primFontSz" for="des" forName="sibTrans" val="55"/>
          <dgm:constr type="primFontSz" for="des" forName="connectorText" refType="primFontSz" refFor="des" refForName="node" op="lte" fact="0.8"/>
          <dgm:constr type="primFontSz" for="des" forName="connectorText" refType="primFontSz" refFor="des" refForName="sibTrans" op="equ"/>
          <dgm:constr type="h" for="des" forName="spacerT" refType="h" refFor="des" refForName="sibTrans" fact="0.14"/>
          <dgm:constr type="h" for="des" forName="spacerB" refType="h" refFor="des" refForName="sibTrans" fact="0.14"/>
        </dgm:constrLst>
      </dgm:else>
    </dgm:choose>
    <dgm:ruleLst/>
    <dgm:choose name="Name7">
      <dgm:if name="Name8" axis="ch" ptType="node" func="cnt" op="gte" val="1">
        <dgm:layoutNode name="vNodes">
          <dgm:alg type="lin">
            <dgm:param type="linDir" val="fromT"/>
            <dgm:param type="fallback" val="2D"/>
          </dgm:alg>
          <dgm:shape xmlns:r="http://schemas.openxmlformats.org/officeDocument/2006/relationships" r:blip="">
            <dgm:adjLst/>
          </dgm:shape>
          <dgm:presOf/>
          <dgm:constrLst/>
          <dgm:ruleLst/>
          <dgm:forEach name="Name9" axis="ch" ptType="node">
            <dgm:choose name="Name10">
              <dgm:if name="Name11" axis="self" func="revPos" op="neq" val="1">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choose name="Name12">
                  <dgm:if name="Name13" axis="self" ptType="node" func="revPos" op="gt" val="2">
                    <dgm:forEach name="sibTransForEach" axis="followSib" ptType="sibTrans" cnt="1">
                      <dgm:layoutNode name="spacerT">
                        <dgm:alg type="sp"/>
                        <dgm:shape xmlns:r="http://schemas.openxmlformats.org/officeDocument/2006/relationships" r:blip="">
                          <dgm:adjLst/>
                        </dgm:shape>
                        <dgm:presOf axis="self"/>
                        <dgm:constrLst/>
                        <dgm:ruleLst/>
                      </dgm:layoutNode>
                      <dgm:layoutNode name="sibTrans">
                        <dgm:alg type="tx"/>
                        <dgm:shape xmlns:r="http://schemas.openxmlformats.org/officeDocument/2006/relationships" type="mathPlus" r:blip="">
                          <dgm:adjLst/>
                        </dgm:shape>
                        <dgm:presOf axis="self"/>
                        <dgm:constrLst>
                          <dgm:constr type="h" refType="w"/>
                          <dgm:constr type="lMarg"/>
                          <dgm:constr type="rMarg"/>
                          <dgm:constr type="tMarg"/>
                          <dgm:constr type="bMarg"/>
                        </dgm:constrLst>
                        <dgm:ruleLst>
                          <dgm:rule type="primFontSz" val="5" fact="NaN" max="NaN"/>
                        </dgm:ruleLst>
                      </dgm:layoutNode>
                      <dgm:layoutNode name="spacerB">
                        <dgm:alg type="sp"/>
                        <dgm:shape xmlns:r="http://schemas.openxmlformats.org/officeDocument/2006/relationships" r:blip="">
                          <dgm:adjLst/>
                        </dgm:shape>
                        <dgm:presOf axis="self"/>
                        <dgm:constrLst/>
                        <dgm:ruleLst/>
                      </dgm:layoutNode>
                    </dgm:forEach>
                  </dgm:if>
                  <dgm:else name="Name14"/>
                </dgm:choose>
              </dgm:if>
              <dgm:else name="Name15"/>
            </dgm:choose>
          </dgm:forEach>
        </dgm:layoutNode>
        <dgm:choose name="Name16">
          <dgm:if name="Name17" axis="ch" ptType="node" func="cnt" op="gt" val="1">
            <dgm:layoutNode name="sibTransLast">
              <dgm:alg type="conn">
                <dgm:param type="begPts" val="auto"/>
                <dgm:param type="endPts" val="auto"/>
                <dgm:param type="srcNode" val="vNodes"/>
                <dgm:param type="dstNode" val="lastNode"/>
              </dgm:alg>
              <dgm:shape xmlns:r="http://schemas.openxmlformats.org/officeDocument/2006/relationships" type="conn" r:blip="">
                <dgm:adjLst/>
              </dgm:shape>
              <dgm:presOf axis="ch" ptType="sibTrans" st="-1" cnt="1"/>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ch desOrSelf" ptType="sibTrans sibTrans" st="-1 1" cnt="1 0"/>
                <dgm:constrLst>
                  <dgm:constr type="lMarg"/>
                  <dgm:constr type="rMarg"/>
                  <dgm:constr type="tMarg"/>
                  <dgm:constr type="bMarg"/>
                </dgm:constrLst>
                <dgm:ruleLst>
                  <dgm:rule type="primFontSz" val="5" fact="NaN" max="NaN"/>
                </dgm:ruleLst>
              </dgm:layoutNode>
            </dgm:layoutNode>
          </dgm:if>
          <dgm:else name="Name18"/>
        </dgm:choose>
        <dgm:layoutNode name="lastNode">
          <dgm:varLst>
            <dgm:bulletEnabled val="1"/>
          </dgm:varLst>
          <dgm:alg type="tx">
            <dgm:param type="txAnchorVertCh" val="mid"/>
          </dgm:alg>
          <dgm:shape xmlns:r="http://schemas.openxmlformats.org/officeDocument/2006/relationships" type="ellipse" r:blip="">
            <dgm:adjLst/>
          </dgm:shape>
          <dgm:presOf axis="ch desOrSelf" ptType="node node" st="-1 1" cnt="1 0"/>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if>
      <dgm:else name="Name19"/>
    </dgm:choose>
  </dgm:layoutNode>
</dgm:layoutDef>
</file>

<file path=ppt/diagrams/layout3.xml><?xml version="1.0" encoding="utf-8"?>
<dgm:layoutDef xmlns:dgm="http://schemas.openxmlformats.org/drawingml/2006/diagram" xmlns:a="http://schemas.openxmlformats.org/drawingml/2006/main" uniqueId="urn:microsoft.com/office/officeart/2005/8/layout/lProcess1">
  <dgm:title val=""/>
  <dgm:desc val=""/>
  <dgm:catLst>
    <dgm:cat type="process" pri="1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0" destId="2" srcOrd="0" destOrd="0"/>
        <dgm:cxn modelId="6" srcId="1" destId="3" srcOrd="1" destOrd="0"/>
        <dgm:cxn modelId="23" srcId="2" destId="21" srcOrd="0" destOrd="0"/>
        <dgm:cxn modelId="24" srcId="2" destId="22" srcOrd="1" destOrd="0"/>
        <dgm:cxn modelId="33" srcId="1" destId="31" srcOrd="0" destOrd="0"/>
      </dgm:cxnLst>
      <dgm:bg/>
      <dgm:whole/>
    </dgm:dataModel>
  </dgm:sampData>
  <dgm:styleData>
    <dgm:dataModel>
      <dgm:ptLst>
        <dgm:pt modelId="0" type="doc"/>
        <dgm:pt modelId="1"/>
        <dgm:pt modelId="11"/>
        <dgm:pt modelId="2"/>
        <dgm:pt modelId="22"/>
      </dgm:ptLst>
      <dgm:cxnLst>
        <dgm:cxn modelId="3" srcId="0" destId="1" srcOrd="0" destOrd="0"/>
        <dgm:cxn modelId="4" srcId="0" destId="2" srcOrd="0" destOrd="0"/>
        <dgm:cxn modelId="5" srcId="1" destId="11" srcOrd="0" destOrd="0"/>
        <dgm:cxn modelId="6" srcId="2" destId="2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L"/>
          <dgm:param type="vertAlign" val="mid"/>
          <dgm:param type="nodeHorzAlign" val="l"/>
          <dgm:param type="nodeVertAlign" val="t"/>
          <dgm:param type="fallback" val="2D"/>
        </dgm:alg>
      </dgm:if>
      <dgm:else name="Name3">
        <dgm:alg type="lin">
          <dgm:param type="linDir" val="fromR"/>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h" for="des" forName="header" refType="h"/>
      <dgm:constr type="w" for="des" forName="header" refType="h" refFor="des" refForName="header" op="equ" fact="4"/>
      <dgm:constr type="h" for="des" forName="child" refType="h" refFor="des" refForName="header" op="equ"/>
      <dgm:constr type="w" for="des" forName="child" refType="w" refFor="des" refForName="header" op="equ"/>
      <dgm:constr type="w" for="ch" forName="hSp" refType="w" refFor="des" refForName="header" op="equ" fact="0.14"/>
      <dgm:constr type="h" for="des" forName="parTrans" refType="h" refFor="des" refForName="header" op="equ" fact="0.35"/>
      <dgm:constr type="h" for="des" forName="sibTrans" refType="h" refFor="des" refForName="parTrans" op="equ"/>
      <dgm:constr type="primFontSz" for="des" forName="child" op="equ" val="65"/>
      <dgm:constr type="primFontSz" for="des" forName="header" op="equ" val="65"/>
    </dgm:constrLst>
    <dgm:ruleLst/>
    <dgm:forEach name="Name4" axis="ch" ptType="node">
      <dgm:layoutNode name="vertFlow">
        <dgm:choose name="Name5">
          <dgm:if name="Name6" func="var" arg="dir" op="equ" val="norm">
            <dgm:alg type="lin">
              <dgm:param type="linDir" val="fromT"/>
              <dgm:param type="nodeHorzAlign" val="ctr"/>
              <dgm:param type="nodeVertAlign" val="t"/>
              <dgm:param type="fallback" val="2D"/>
            </dgm:alg>
          </dgm:if>
          <dgm:else name="Name7">
            <dgm:alg type="lin">
              <dgm:param type="linDir" val="fromT"/>
              <dgm:param type="nodeHorzAlign" val="ctr"/>
              <dgm:param type="nodeVertAlign" val="t"/>
              <dgm:param type="fallback" val="2D"/>
            </dgm:alg>
          </dgm:else>
        </dgm:choose>
        <dgm:shape xmlns:r="http://schemas.openxmlformats.org/officeDocument/2006/relationships" r:blip="">
          <dgm:adjLst/>
        </dgm:shape>
        <dgm:presOf/>
        <dgm:constrLst/>
        <dgm:ruleLst/>
        <dgm:layoutNode name="header" styleLbl="node1">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8" axis="ch" ptType="parTrans" cnt="1">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w" refType="h"/>
              <dgm:constr type="connDist"/>
              <dgm:constr type="wArH" refType="h" fact="0.25"/>
              <dgm:constr type="hArH" refType="wArH" fact="2"/>
              <dgm:constr type="stemThick" refType="hArH" fact="0.667"/>
              <dgm:constr type="begPad" refType="connDist" fact="0.25"/>
              <dgm:constr type="endPad" refType="connDist" fact="0.25"/>
            </dgm:constrLst>
            <dgm:ruleLst/>
          </dgm:layoutNode>
        </dgm:forEach>
        <dgm:forEach name="Name9" axis="ch" ptType="node">
          <dgm:layoutNode name="child" styleLbl="alignAccFollowNode1">
            <dgm:varLst>
              <dgm:chMax val="0"/>
              <dgm:bulletEnabled val="1"/>
            </dgm:varLst>
            <dgm:alg type="tx"/>
            <dgm:shape xmlns:r="http://schemas.openxmlformats.org/officeDocument/2006/relationships" type="roundRect" r:blip="">
              <dgm:adjLst>
                <dgm:adj idx="1" val="0.1"/>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0" axis="followSib" ptType="sibTrans" cnt="1">
            <dgm:layoutNode name="sibTrans" styleLbl="sibTrans2D1">
              <dgm:alg type="conn">
                <dgm:param type="begPts" val="auto"/>
                <dgm:param type="endPts" val="auto"/>
              </dgm:alg>
              <dgm:shape xmlns:r="http://schemas.openxmlformats.org/officeDocument/2006/relationships" type="conn" r:blip="">
                <dgm:adjLst/>
              </dgm:shape>
              <dgm:presOf axis="self"/>
              <dgm:constrLst>
                <dgm:constr type="w" refType="h"/>
                <dgm:constr type="connDist"/>
                <dgm:constr type="wArH" refType="h" fact="0.25"/>
                <dgm:constr type="hArH" refType="wArH" fact="2"/>
                <dgm:constr type="stemThick" refType="hArH" fact="0.667"/>
                <dgm:constr type="begPad" refType="w" fact="0.25"/>
                <dgm:constr type="endPad" refType="w" fact="0.25"/>
              </dgm:constrLst>
              <dgm:ruleLst/>
            </dgm:layoutNode>
          </dgm:forEach>
        </dgm:forEach>
      </dgm:layoutNode>
      <dgm:choose name="Name11">
        <dgm:if name="Name12" axis="self" ptType="node" func="revPos" op="gte" val="2">
          <dgm:layoutNode name="hSp">
            <dgm:alg type="sp"/>
            <dgm:shape xmlns:r="http://schemas.openxmlformats.org/officeDocument/2006/relationships" r:blip="">
              <dgm:adjLst/>
            </dgm:shape>
            <dgm:presOf/>
            <dgm:constrLst/>
            <dgm:ruleLst/>
          </dgm:layoutNode>
        </dgm:if>
        <dgm:else name="Name13"/>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Nagłówek — symbol zastępczy 1"/>
          <p:cNvSpPr>
            <a:spLocks noGrp="1"/>
          </p:cNvSpPr>
          <p:nvPr>
            <p:ph type="hdr" sz="quarter"/>
          </p:nvPr>
        </p:nvSpPr>
        <p:spPr>
          <a:xfrm>
            <a:off x="0" y="0"/>
            <a:ext cx="2945659" cy="498056"/>
          </a:xfrm>
          <a:prstGeom prst="rect">
            <a:avLst/>
          </a:prstGeom>
        </p:spPr>
        <p:txBody>
          <a:bodyPr vert="horz" lIns="91440" tIns="45720" rIns="91440" bIns="45720" rtlCol="0"/>
          <a:lstStyle>
            <a:lvl1pPr algn="l" rtl="0">
              <a:defRPr sz="1200"/>
            </a:lvl1pPr>
          </a:lstStyle>
          <a:p>
            <a:pPr rtl="0"/>
            <a:endParaRPr/>
          </a:p>
        </p:txBody>
      </p:sp>
      <p:sp>
        <p:nvSpPr>
          <p:cNvPr id="3" name="Data — symbol zastępczy 2"/>
          <p:cNvSpPr>
            <a:spLocks noGrp="1"/>
          </p:cNvSpPr>
          <p:nvPr>
            <p:ph type="dt" sz="quarter" idx="1"/>
          </p:nvPr>
        </p:nvSpPr>
        <p:spPr>
          <a:xfrm>
            <a:off x="3850443" y="0"/>
            <a:ext cx="2945659" cy="498056"/>
          </a:xfrm>
          <a:prstGeom prst="rect">
            <a:avLst/>
          </a:prstGeom>
        </p:spPr>
        <p:txBody>
          <a:bodyPr vert="horz" lIns="91440" tIns="45720" rIns="91440" bIns="45720" rtlCol="0"/>
          <a:lstStyle>
            <a:lvl1pPr algn="l" rtl="0">
              <a:defRPr sz="1200"/>
            </a:lvl1pPr>
          </a:lstStyle>
          <a:p>
            <a:pPr rtl="0"/>
            <a:endParaRPr/>
          </a:p>
        </p:txBody>
      </p:sp>
      <p:sp>
        <p:nvSpPr>
          <p:cNvPr id="4" name="Stopka — symbol zastępczy 3"/>
          <p:cNvSpPr>
            <a:spLocks noGrp="1"/>
          </p:cNvSpPr>
          <p:nvPr>
            <p:ph type="ftr" sz="quarter" idx="2"/>
          </p:nvPr>
        </p:nvSpPr>
        <p:spPr>
          <a:xfrm>
            <a:off x="0" y="9428584"/>
            <a:ext cx="2945659" cy="498055"/>
          </a:xfrm>
          <a:prstGeom prst="rect">
            <a:avLst/>
          </a:prstGeom>
        </p:spPr>
        <p:txBody>
          <a:bodyPr vert="horz" lIns="91440" tIns="45720" rIns="91440" bIns="45720" rtlCol="0" anchor="b"/>
          <a:lstStyle>
            <a:lvl1pPr algn="l" rtl="0">
              <a:defRPr sz="1200"/>
            </a:lvl1pPr>
          </a:lstStyle>
          <a:p>
            <a:pPr rtl="0"/>
            <a:endParaRPr/>
          </a:p>
        </p:txBody>
      </p:sp>
      <p:sp>
        <p:nvSpPr>
          <p:cNvPr id="5" name="Numer slajdu — symbol zastępczy 4"/>
          <p:cNvSpPr>
            <a:spLocks noGrp="1"/>
          </p:cNvSpPr>
          <p:nvPr>
            <p:ph type="sldNum" sz="quarter" idx="3"/>
          </p:nvPr>
        </p:nvSpPr>
        <p:spPr>
          <a:xfrm>
            <a:off x="3850443" y="9428584"/>
            <a:ext cx="2945659" cy="498055"/>
          </a:xfrm>
          <a:prstGeom prst="rect">
            <a:avLst/>
          </a:prstGeom>
        </p:spPr>
        <p:txBody>
          <a:bodyPr vert="horz" lIns="91440" tIns="45720" rIns="91440" bIns="45720" rtlCol="0" anchor="b"/>
          <a:lstStyle>
            <a:lvl1pPr algn="l" rtl="0">
              <a:defRPr sz="1200"/>
            </a:lvl1pPr>
          </a:lstStyle>
          <a:p>
            <a:pPr rtl="0"/>
            <a:fld id="{7BAE14B8-3CC9-472D-9BC5-A84D80684DE2}" type="slidenum">
              <a:rPr/>
              <a:pPr rtl="0"/>
              <a:t>‹#›</a:t>
            </a:fld>
            <a:endParaRPr/>
          </a:p>
        </p:txBody>
      </p:sp>
    </p:spTree>
    <p:extLst>
      <p:ext uri="{BB962C8B-B14F-4D97-AF65-F5344CB8AC3E}">
        <p14:creationId xmlns:p14="http://schemas.microsoft.com/office/powerpoint/2010/main" val="2577827546"/>
      </p:ext>
    </p:extLst>
  </p:cSld>
  <p:clrMap bg1="lt1" tx1="dk1" bg2="lt2" tx2="dk2" accent1="accent1" accent2="accent2" accent3="accent3" accent4="accent4" accent5="accent5" accent6="accent6" hlink="hlink" folHlink="folHlink"/>
  <p:hf hdr="0" ft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Nagłówek — symbol zastępczy 1"/>
          <p:cNvSpPr>
            <a:spLocks noGrp="1"/>
          </p:cNvSpPr>
          <p:nvPr>
            <p:ph type="hdr" sz="quarter"/>
          </p:nvPr>
        </p:nvSpPr>
        <p:spPr>
          <a:xfrm>
            <a:off x="0" y="0"/>
            <a:ext cx="2945659" cy="498056"/>
          </a:xfrm>
          <a:prstGeom prst="rect">
            <a:avLst/>
          </a:prstGeom>
        </p:spPr>
        <p:txBody>
          <a:bodyPr vert="horz" lIns="91440" tIns="45720" rIns="91440" bIns="45720" rtlCol="0"/>
          <a:lstStyle>
            <a:lvl1pPr algn="l" rtl="0">
              <a:defRPr sz="1200"/>
            </a:lvl1pPr>
          </a:lstStyle>
          <a:p>
            <a:pPr rtl="0"/>
            <a:endParaRPr/>
          </a:p>
        </p:txBody>
      </p:sp>
      <p:sp>
        <p:nvSpPr>
          <p:cNvPr id="3" name="Data — symbol zastępczy 2"/>
          <p:cNvSpPr>
            <a:spLocks noGrp="1"/>
          </p:cNvSpPr>
          <p:nvPr>
            <p:ph type="dt" idx="1"/>
          </p:nvPr>
        </p:nvSpPr>
        <p:spPr>
          <a:xfrm>
            <a:off x="3850443" y="0"/>
            <a:ext cx="2945659" cy="498056"/>
          </a:xfrm>
          <a:prstGeom prst="rect">
            <a:avLst/>
          </a:prstGeom>
        </p:spPr>
        <p:txBody>
          <a:bodyPr vert="horz" lIns="91440" tIns="45720" rIns="91440" bIns="45720" rtlCol="0"/>
          <a:lstStyle>
            <a:lvl1pPr algn="l" rtl="0">
              <a:defRPr sz="1200"/>
            </a:lvl1pPr>
          </a:lstStyle>
          <a:p>
            <a:pPr rtl="0"/>
            <a:endParaRPr/>
          </a:p>
        </p:txBody>
      </p:sp>
      <p:sp>
        <p:nvSpPr>
          <p:cNvPr id="4" name="Obraz slajdu — symbol zastępczy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pPr rtl="0"/>
            <a:endParaRPr/>
          </a:p>
        </p:txBody>
      </p:sp>
      <p:sp>
        <p:nvSpPr>
          <p:cNvPr id="5" name="Notatki — symbol zastępczy 4"/>
          <p:cNvSpPr>
            <a:spLocks noGrp="1"/>
          </p:cNvSpPr>
          <p:nvPr>
            <p:ph type="body" sz="quarter" idx="3"/>
          </p:nvPr>
        </p:nvSpPr>
        <p:spPr>
          <a:xfrm>
            <a:off x="679768" y="4777195"/>
            <a:ext cx="5438140" cy="3350240"/>
          </a:xfrm>
          <a:prstGeom prst="rect">
            <a:avLst/>
          </a:prstGeom>
        </p:spPr>
        <p:txBody>
          <a:bodyPr vert="horz" lIns="91440" tIns="45720" rIns="91440" bIns="45720" rtlCol="0"/>
          <a:lstStyle/>
          <a:p>
            <a:pPr lvl="0" rtl="0"/>
            <a:r>
              <a:t>Kliknij, aby edytować style wzorca tekstu</a:t>
            </a:r>
          </a:p>
          <a:p>
            <a:pPr lvl="1" rtl="0"/>
            <a:r>
              <a:t>Drugi poziom</a:t>
            </a:r>
          </a:p>
          <a:p>
            <a:pPr lvl="2" rtl="0"/>
            <a:r>
              <a:t>Trzeci poziom</a:t>
            </a:r>
          </a:p>
          <a:p>
            <a:pPr lvl="3" rtl="0"/>
            <a:r>
              <a:t>Czwarty poziom</a:t>
            </a:r>
          </a:p>
          <a:p>
            <a:pPr lvl="4" rtl="0"/>
            <a:r>
              <a:t>Piąty poziom</a:t>
            </a:r>
          </a:p>
        </p:txBody>
      </p:sp>
      <p:sp>
        <p:nvSpPr>
          <p:cNvPr id="6" name="Stopka — symbol zastępczy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rtl="0">
              <a:defRPr sz="1200"/>
            </a:lvl1pPr>
          </a:lstStyle>
          <a:p>
            <a:pPr rtl="0"/>
            <a:endParaRPr/>
          </a:p>
        </p:txBody>
      </p:sp>
      <p:sp>
        <p:nvSpPr>
          <p:cNvPr id="7" name="Numer slajdu — symbol zastępczy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l" rtl="0">
              <a:defRPr sz="1200"/>
            </a:lvl1pPr>
          </a:lstStyle>
          <a:p>
            <a:pPr rtl="0"/>
            <a:fld id="{7FB667E1-E601-4AAF-B95C-B25720D70A60}" type="slidenum">
              <a:rPr/>
              <a:pPr rtl="0"/>
              <a:t>‹#›</a:t>
            </a:fld>
            <a:endParaRPr/>
          </a:p>
        </p:txBody>
      </p:sp>
    </p:spTree>
    <p:extLst>
      <p:ext uri="{BB962C8B-B14F-4D97-AF65-F5344CB8AC3E}">
        <p14:creationId xmlns:p14="http://schemas.microsoft.com/office/powerpoint/2010/main" val="711136715"/>
      </p:ext>
    </p:extLst>
  </p:cSld>
  <p:clrMap bg1="lt1" tx1="dk1" bg2="lt2" tx2="dk2" accent1="accent1" accent2="accent2" accent3="accent3" accent4="accent4" accent5="accent5" accent6="accent6" hlink="hlink" folHlink="folHlink"/>
  <p:hf hdr="0" ftr="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raz slajdu — symbol zastępczy 1"/>
          <p:cNvSpPr>
            <a:spLocks noGrp="1" noRot="1" noChangeAspect="1"/>
          </p:cNvSpPr>
          <p:nvPr>
            <p:ph type="sldImg"/>
          </p:nvPr>
        </p:nvSpPr>
        <p:spPr/>
      </p:sp>
      <p:sp>
        <p:nvSpPr>
          <p:cNvPr id="3" name="Notatki — symbol zastępczy 2"/>
          <p:cNvSpPr>
            <a:spLocks noGrp="1"/>
          </p:cNvSpPr>
          <p:nvPr>
            <p:ph type="body" idx="1"/>
          </p:nvPr>
        </p:nvSpPr>
        <p:spPr/>
        <p:txBody>
          <a:bodyPr rtlCol="0"/>
          <a:lstStyle/>
          <a:p>
            <a:pPr rtl="0"/>
            <a:endParaRPr lang="en-US" sz="1200" b="0" i="1" u="none" strike="noStrike" kern="1200" baseline="0" dirty="0">
              <a:solidFill>
                <a:schemeClr val="tx1"/>
              </a:solidFill>
              <a:latin typeface="+mn-lt"/>
              <a:ea typeface="+mn-ea"/>
              <a:cs typeface="+mn-cs"/>
            </a:endParaRPr>
          </a:p>
        </p:txBody>
      </p:sp>
      <p:sp>
        <p:nvSpPr>
          <p:cNvPr id="4" name="Numer slajdu — symbol zastępczy 3"/>
          <p:cNvSpPr>
            <a:spLocks noGrp="1"/>
          </p:cNvSpPr>
          <p:nvPr>
            <p:ph type="sldNum" sz="quarter" idx="10"/>
          </p:nvPr>
        </p:nvSpPr>
        <p:spPr/>
        <p:txBody>
          <a:bodyPr rtlCol="0"/>
          <a:lstStyle/>
          <a:p>
            <a:pPr rtl="0"/>
            <a:fld id="{7FB667E1-E601-4AAF-B95C-B25720D70A60}" type="slidenum">
              <a:rPr lang="en-US" smtClean="0"/>
              <a:pPr rtl="0"/>
              <a:t>1</a:t>
            </a:fld>
            <a:endParaRPr lang="en-US"/>
          </a:p>
        </p:txBody>
      </p:sp>
      <p:sp>
        <p:nvSpPr>
          <p:cNvPr id="5" name="Symbol zastępczy daty 4"/>
          <p:cNvSpPr>
            <a:spLocks noGrp="1"/>
          </p:cNvSpPr>
          <p:nvPr>
            <p:ph type="dt" idx="11"/>
          </p:nvPr>
        </p:nvSpPr>
        <p:spPr/>
        <p:txBody>
          <a:bodyPr/>
          <a:lstStyle/>
          <a:p>
            <a:pPr rtl="0"/>
            <a:endParaRPr lang="pl-PL"/>
          </a:p>
        </p:txBody>
      </p:sp>
    </p:spTree>
    <p:extLst>
      <p:ext uri="{BB962C8B-B14F-4D97-AF65-F5344CB8AC3E}">
        <p14:creationId xmlns:p14="http://schemas.microsoft.com/office/powerpoint/2010/main" val="187595170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raz slajdu — symbol zastępczy 1"/>
          <p:cNvSpPr>
            <a:spLocks noGrp="1" noRot="1" noChangeAspect="1"/>
          </p:cNvSpPr>
          <p:nvPr>
            <p:ph type="sldImg"/>
          </p:nvPr>
        </p:nvSpPr>
        <p:spPr/>
      </p:sp>
      <p:sp>
        <p:nvSpPr>
          <p:cNvPr id="3" name="Notatki — symbol zastępczy 2"/>
          <p:cNvSpPr>
            <a:spLocks noGrp="1"/>
          </p:cNvSpPr>
          <p:nvPr>
            <p:ph type="body" idx="1"/>
          </p:nvPr>
        </p:nvSpPr>
        <p:spPr/>
        <p:txBody>
          <a:bodyPr rtlCol="0"/>
          <a:lstStyle/>
          <a:p>
            <a:pPr rtl="0"/>
            <a:r>
              <a:rPr lang="pl"/>
              <a:t>Te informacje mogą wymagać użycia więcej niż jednego slajdu</a:t>
            </a:r>
          </a:p>
        </p:txBody>
      </p:sp>
      <p:sp>
        <p:nvSpPr>
          <p:cNvPr id="4" name="Numer slajdu — symbol zastępczy 3"/>
          <p:cNvSpPr>
            <a:spLocks noGrp="1"/>
          </p:cNvSpPr>
          <p:nvPr>
            <p:ph type="sldNum" sz="quarter" idx="10"/>
          </p:nvPr>
        </p:nvSpPr>
        <p:spPr/>
        <p:txBody>
          <a:bodyPr rtlCol="0"/>
          <a:lstStyle/>
          <a:p>
            <a:pPr rtl="0"/>
            <a:fld id="{7FB667E1-E601-4AAF-B95C-B25720D70A60}" type="slidenum">
              <a:rPr lang="en-US" smtClean="0"/>
              <a:pPr rtl="0"/>
              <a:t>10</a:t>
            </a:fld>
            <a:endParaRPr lang="en-US"/>
          </a:p>
        </p:txBody>
      </p:sp>
      <p:sp>
        <p:nvSpPr>
          <p:cNvPr id="5" name="Symbol zastępczy daty 4"/>
          <p:cNvSpPr>
            <a:spLocks noGrp="1"/>
          </p:cNvSpPr>
          <p:nvPr>
            <p:ph type="dt" idx="11"/>
          </p:nvPr>
        </p:nvSpPr>
        <p:spPr/>
        <p:txBody>
          <a:bodyPr/>
          <a:lstStyle/>
          <a:p>
            <a:pPr rtl="0"/>
            <a:endParaRPr lang="pl-PL"/>
          </a:p>
        </p:txBody>
      </p:sp>
    </p:spTree>
    <p:extLst>
      <p:ext uri="{BB962C8B-B14F-4D97-AF65-F5344CB8AC3E}">
        <p14:creationId xmlns:p14="http://schemas.microsoft.com/office/powerpoint/2010/main" val="391387655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raz slajdu — symbol zastępczy 1"/>
          <p:cNvSpPr>
            <a:spLocks noGrp="1" noRot="1" noChangeAspect="1"/>
          </p:cNvSpPr>
          <p:nvPr>
            <p:ph type="sldImg"/>
          </p:nvPr>
        </p:nvSpPr>
        <p:spPr/>
      </p:sp>
      <p:sp>
        <p:nvSpPr>
          <p:cNvPr id="3" name="Notatki — symbol zastępczy 2"/>
          <p:cNvSpPr>
            <a:spLocks noGrp="1"/>
          </p:cNvSpPr>
          <p:nvPr>
            <p:ph type="body" idx="1"/>
          </p:nvPr>
        </p:nvSpPr>
        <p:spPr/>
        <p:txBody>
          <a:bodyPr rtlCol="0"/>
          <a:lstStyle/>
          <a:p>
            <a:pPr rtl="0"/>
            <a:r>
              <a:rPr lang="pl"/>
              <a:t>Te informacje mogą wymagać użycia więcej niż jednego slajdu</a:t>
            </a:r>
          </a:p>
        </p:txBody>
      </p:sp>
      <p:sp>
        <p:nvSpPr>
          <p:cNvPr id="4" name="Numer slajdu — symbol zastępczy 3"/>
          <p:cNvSpPr>
            <a:spLocks noGrp="1"/>
          </p:cNvSpPr>
          <p:nvPr>
            <p:ph type="sldNum" sz="quarter" idx="10"/>
          </p:nvPr>
        </p:nvSpPr>
        <p:spPr/>
        <p:txBody>
          <a:bodyPr rtlCol="0"/>
          <a:lstStyle/>
          <a:p>
            <a:pPr rtl="0"/>
            <a:fld id="{7FB667E1-E601-4AAF-B95C-B25720D70A60}" type="slidenum">
              <a:rPr lang="en-US" smtClean="0"/>
              <a:pPr rtl="0"/>
              <a:t>11</a:t>
            </a:fld>
            <a:endParaRPr lang="en-US"/>
          </a:p>
        </p:txBody>
      </p:sp>
      <p:sp>
        <p:nvSpPr>
          <p:cNvPr id="5" name="Symbol zastępczy daty 4"/>
          <p:cNvSpPr>
            <a:spLocks noGrp="1"/>
          </p:cNvSpPr>
          <p:nvPr>
            <p:ph type="dt" idx="11"/>
          </p:nvPr>
        </p:nvSpPr>
        <p:spPr/>
        <p:txBody>
          <a:bodyPr/>
          <a:lstStyle/>
          <a:p>
            <a:pPr rtl="0"/>
            <a:endParaRPr lang="pl-PL"/>
          </a:p>
        </p:txBody>
      </p:sp>
    </p:spTree>
    <p:extLst>
      <p:ext uri="{BB962C8B-B14F-4D97-AF65-F5344CB8AC3E}">
        <p14:creationId xmlns:p14="http://schemas.microsoft.com/office/powerpoint/2010/main" val="167594128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raz slajdu — symbol zastępczy 1"/>
          <p:cNvSpPr>
            <a:spLocks noGrp="1" noRot="1" noChangeAspect="1"/>
          </p:cNvSpPr>
          <p:nvPr>
            <p:ph type="sldImg"/>
          </p:nvPr>
        </p:nvSpPr>
        <p:spPr/>
      </p:sp>
      <p:sp>
        <p:nvSpPr>
          <p:cNvPr id="3" name="Notatki — symbol zastępczy 2"/>
          <p:cNvSpPr>
            <a:spLocks noGrp="1"/>
          </p:cNvSpPr>
          <p:nvPr>
            <p:ph type="body" idx="1"/>
          </p:nvPr>
        </p:nvSpPr>
        <p:spPr/>
        <p:txBody>
          <a:bodyPr rtlCol="0"/>
          <a:lstStyle/>
          <a:p>
            <a:pPr rtl="0"/>
            <a:r>
              <a:rPr lang="pl"/>
              <a:t>Te informacje mogą wymagać użycia więcej niż jednego slajdu</a:t>
            </a:r>
          </a:p>
        </p:txBody>
      </p:sp>
      <p:sp>
        <p:nvSpPr>
          <p:cNvPr id="4" name="Numer slajdu — symbol zastępczy 3"/>
          <p:cNvSpPr>
            <a:spLocks noGrp="1"/>
          </p:cNvSpPr>
          <p:nvPr>
            <p:ph type="sldNum" sz="quarter" idx="10"/>
          </p:nvPr>
        </p:nvSpPr>
        <p:spPr/>
        <p:txBody>
          <a:bodyPr rtlCol="0"/>
          <a:lstStyle/>
          <a:p>
            <a:pPr rtl="0"/>
            <a:fld id="{7FB667E1-E601-4AAF-B95C-B25720D70A60}" type="slidenum">
              <a:rPr lang="en-US" smtClean="0"/>
              <a:pPr rtl="0"/>
              <a:t>12</a:t>
            </a:fld>
            <a:endParaRPr lang="en-US"/>
          </a:p>
        </p:txBody>
      </p:sp>
      <p:sp>
        <p:nvSpPr>
          <p:cNvPr id="5" name="Symbol zastępczy daty 4"/>
          <p:cNvSpPr>
            <a:spLocks noGrp="1"/>
          </p:cNvSpPr>
          <p:nvPr>
            <p:ph type="dt" idx="11"/>
          </p:nvPr>
        </p:nvSpPr>
        <p:spPr/>
        <p:txBody>
          <a:bodyPr/>
          <a:lstStyle/>
          <a:p>
            <a:pPr rtl="0"/>
            <a:endParaRPr lang="pl-PL"/>
          </a:p>
        </p:txBody>
      </p:sp>
    </p:spTree>
    <p:extLst>
      <p:ext uri="{BB962C8B-B14F-4D97-AF65-F5344CB8AC3E}">
        <p14:creationId xmlns:p14="http://schemas.microsoft.com/office/powerpoint/2010/main" val="214761128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raz slajdu — symbol zastępczy 1"/>
          <p:cNvSpPr>
            <a:spLocks noGrp="1" noRot="1" noChangeAspect="1"/>
          </p:cNvSpPr>
          <p:nvPr>
            <p:ph type="sldImg"/>
          </p:nvPr>
        </p:nvSpPr>
        <p:spPr/>
      </p:sp>
      <p:sp>
        <p:nvSpPr>
          <p:cNvPr id="3" name="Notatki — symbol zastępczy 2"/>
          <p:cNvSpPr>
            <a:spLocks noGrp="1"/>
          </p:cNvSpPr>
          <p:nvPr>
            <p:ph type="body" idx="1"/>
          </p:nvPr>
        </p:nvSpPr>
        <p:spPr/>
        <p:txBody>
          <a:bodyPr rtlCol="0"/>
          <a:lstStyle/>
          <a:p>
            <a:pPr rtl="0"/>
            <a:r>
              <a:rPr lang="pl"/>
              <a:t>Te informacje mogą wymagać użycia więcej niż jednego slajdu</a:t>
            </a:r>
          </a:p>
        </p:txBody>
      </p:sp>
      <p:sp>
        <p:nvSpPr>
          <p:cNvPr id="4" name="Numer slajdu — symbol zastępczy 3"/>
          <p:cNvSpPr>
            <a:spLocks noGrp="1"/>
          </p:cNvSpPr>
          <p:nvPr>
            <p:ph type="sldNum" sz="quarter" idx="10"/>
          </p:nvPr>
        </p:nvSpPr>
        <p:spPr/>
        <p:txBody>
          <a:bodyPr rtlCol="0"/>
          <a:lstStyle/>
          <a:p>
            <a:pPr rtl="0"/>
            <a:fld id="{7FB667E1-E601-4AAF-B95C-B25720D70A60}" type="slidenum">
              <a:rPr lang="en-US" smtClean="0"/>
              <a:pPr rtl="0"/>
              <a:t>13</a:t>
            </a:fld>
            <a:endParaRPr lang="en-US"/>
          </a:p>
        </p:txBody>
      </p:sp>
      <p:sp>
        <p:nvSpPr>
          <p:cNvPr id="5" name="Symbol zastępczy daty 4"/>
          <p:cNvSpPr>
            <a:spLocks noGrp="1"/>
          </p:cNvSpPr>
          <p:nvPr>
            <p:ph type="dt" idx="11"/>
          </p:nvPr>
        </p:nvSpPr>
        <p:spPr/>
        <p:txBody>
          <a:bodyPr/>
          <a:lstStyle/>
          <a:p>
            <a:pPr rtl="0"/>
            <a:endParaRPr lang="pl-PL"/>
          </a:p>
        </p:txBody>
      </p:sp>
    </p:spTree>
    <p:extLst>
      <p:ext uri="{BB962C8B-B14F-4D97-AF65-F5344CB8AC3E}">
        <p14:creationId xmlns:p14="http://schemas.microsoft.com/office/powerpoint/2010/main" val="47104782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raz slajdu — symbol zastępczy 1"/>
          <p:cNvSpPr>
            <a:spLocks noGrp="1" noRot="1" noChangeAspect="1"/>
          </p:cNvSpPr>
          <p:nvPr>
            <p:ph type="sldImg"/>
          </p:nvPr>
        </p:nvSpPr>
        <p:spPr/>
      </p:sp>
      <p:sp>
        <p:nvSpPr>
          <p:cNvPr id="3" name="Notatki — symbol zastępczy 2"/>
          <p:cNvSpPr>
            <a:spLocks noGrp="1"/>
          </p:cNvSpPr>
          <p:nvPr>
            <p:ph type="body" idx="1"/>
          </p:nvPr>
        </p:nvSpPr>
        <p:spPr/>
        <p:txBody>
          <a:bodyPr rtlCol="0"/>
          <a:lstStyle/>
          <a:p>
            <a:pPr rtl="0"/>
            <a:r>
              <a:rPr lang="pl"/>
              <a:t>Te informacje mogą wymagać użycia więcej niż jednego slajdu</a:t>
            </a:r>
          </a:p>
        </p:txBody>
      </p:sp>
      <p:sp>
        <p:nvSpPr>
          <p:cNvPr id="4" name="Numer slajdu — symbol zastępczy 3"/>
          <p:cNvSpPr>
            <a:spLocks noGrp="1"/>
          </p:cNvSpPr>
          <p:nvPr>
            <p:ph type="sldNum" sz="quarter" idx="10"/>
          </p:nvPr>
        </p:nvSpPr>
        <p:spPr/>
        <p:txBody>
          <a:bodyPr rtlCol="0"/>
          <a:lstStyle/>
          <a:p>
            <a:pPr marL="0" marR="0" lvl="0" indent="0" algn="l" defTabSz="914400" rtl="0" eaLnBrk="1" fontAlgn="auto" latinLnBrk="0" hangingPunct="1">
              <a:lnSpc>
                <a:spcPct val="100000"/>
              </a:lnSpc>
              <a:spcBef>
                <a:spcPts val="0"/>
              </a:spcBef>
              <a:spcAft>
                <a:spcPts val="0"/>
              </a:spcAft>
              <a:buClrTx/>
              <a:buSzTx/>
              <a:buFontTx/>
              <a:buNone/>
              <a:tabLst/>
              <a:defRPr/>
            </a:pPr>
            <a:fld id="{7FB667E1-E601-4AAF-B95C-B25720D70A60}" type="slidenum">
              <a:rPr kumimoji="0" lang="en-US" sz="1200" b="0" i="0" u="none" strike="noStrike" kern="1200" cap="none" spc="0" normalizeH="0" baseline="0" noProof="0" smtClean="0">
                <a:ln>
                  <a:noFill/>
                </a:ln>
                <a:solidFill>
                  <a:srgbClr val="363D3D"/>
                </a:solidFill>
                <a:effectLst/>
                <a:uLnTx/>
                <a:uFillTx/>
                <a:latin typeface="Corbel"/>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a:ln>
                <a:noFill/>
              </a:ln>
              <a:solidFill>
                <a:srgbClr val="363D3D"/>
              </a:solidFill>
              <a:effectLst/>
              <a:uLnTx/>
              <a:uFillTx/>
              <a:latin typeface="Corbel"/>
              <a:ea typeface="+mn-ea"/>
              <a:cs typeface="+mn-cs"/>
            </a:endParaRPr>
          </a:p>
        </p:txBody>
      </p:sp>
      <p:sp>
        <p:nvSpPr>
          <p:cNvPr id="5" name="Symbol zastępczy daty 4"/>
          <p:cNvSpPr>
            <a:spLocks noGrp="1"/>
          </p:cNvSpPr>
          <p:nvPr>
            <p:ph type="dt"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pl-PL" sz="1200" b="0" i="0" u="none" strike="noStrike" kern="1200" cap="none" spc="0" normalizeH="0" baseline="0" noProof="0">
              <a:ln>
                <a:noFill/>
              </a:ln>
              <a:solidFill>
                <a:srgbClr val="363D3D"/>
              </a:solidFill>
              <a:effectLst/>
              <a:uLnTx/>
              <a:uFillTx/>
              <a:latin typeface="Corbel"/>
              <a:ea typeface="+mn-ea"/>
              <a:cs typeface="+mn-cs"/>
            </a:endParaRPr>
          </a:p>
        </p:txBody>
      </p:sp>
    </p:spTree>
    <p:extLst>
      <p:ext uri="{BB962C8B-B14F-4D97-AF65-F5344CB8AC3E}">
        <p14:creationId xmlns:p14="http://schemas.microsoft.com/office/powerpoint/2010/main" val="425420244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raz slajdu — symbol zastępczy 1"/>
          <p:cNvSpPr>
            <a:spLocks noGrp="1" noRot="1" noChangeAspect="1"/>
          </p:cNvSpPr>
          <p:nvPr>
            <p:ph type="sldImg"/>
          </p:nvPr>
        </p:nvSpPr>
        <p:spPr/>
      </p:sp>
      <p:sp>
        <p:nvSpPr>
          <p:cNvPr id="3" name="Notatki — symbol zastępczy 2"/>
          <p:cNvSpPr>
            <a:spLocks noGrp="1"/>
          </p:cNvSpPr>
          <p:nvPr>
            <p:ph type="body" idx="1"/>
          </p:nvPr>
        </p:nvSpPr>
        <p:spPr/>
        <p:txBody>
          <a:bodyPr rtlCol="0"/>
          <a:lstStyle/>
          <a:p>
            <a:pPr rtl="0"/>
            <a:r>
              <a:rPr lang="pl"/>
              <a:t>Te informacje mogą wymagać użycia więcej niż jednego slajdu</a:t>
            </a:r>
          </a:p>
        </p:txBody>
      </p:sp>
      <p:sp>
        <p:nvSpPr>
          <p:cNvPr id="4" name="Numer slajdu — symbol zastępczy 3"/>
          <p:cNvSpPr>
            <a:spLocks noGrp="1"/>
          </p:cNvSpPr>
          <p:nvPr>
            <p:ph type="sldNum" sz="quarter" idx="10"/>
          </p:nvPr>
        </p:nvSpPr>
        <p:spPr/>
        <p:txBody>
          <a:bodyPr rtlCol="0"/>
          <a:lstStyle/>
          <a:p>
            <a:pPr rtl="0"/>
            <a:fld id="{7FB667E1-E601-4AAF-B95C-B25720D70A60}" type="slidenum">
              <a:rPr lang="en-US" smtClean="0"/>
              <a:pPr rtl="0"/>
              <a:t>15</a:t>
            </a:fld>
            <a:endParaRPr lang="en-US"/>
          </a:p>
        </p:txBody>
      </p:sp>
      <p:sp>
        <p:nvSpPr>
          <p:cNvPr id="5" name="Symbol zastępczy daty 4"/>
          <p:cNvSpPr>
            <a:spLocks noGrp="1"/>
          </p:cNvSpPr>
          <p:nvPr>
            <p:ph type="dt" idx="11"/>
          </p:nvPr>
        </p:nvSpPr>
        <p:spPr/>
        <p:txBody>
          <a:bodyPr/>
          <a:lstStyle/>
          <a:p>
            <a:pPr rtl="0"/>
            <a:endParaRPr lang="pl-PL"/>
          </a:p>
        </p:txBody>
      </p:sp>
    </p:spTree>
    <p:extLst>
      <p:ext uri="{BB962C8B-B14F-4D97-AF65-F5344CB8AC3E}">
        <p14:creationId xmlns:p14="http://schemas.microsoft.com/office/powerpoint/2010/main" val="389059567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raz slajdu — symbol zastępczy 1"/>
          <p:cNvSpPr>
            <a:spLocks noGrp="1" noRot="1" noChangeAspect="1"/>
          </p:cNvSpPr>
          <p:nvPr>
            <p:ph type="sldImg"/>
          </p:nvPr>
        </p:nvSpPr>
        <p:spPr/>
      </p:sp>
      <p:sp>
        <p:nvSpPr>
          <p:cNvPr id="3" name="Notatki — symbol zastępczy 2"/>
          <p:cNvSpPr>
            <a:spLocks noGrp="1"/>
          </p:cNvSpPr>
          <p:nvPr>
            <p:ph type="body" idx="1"/>
          </p:nvPr>
        </p:nvSpPr>
        <p:spPr/>
        <p:txBody>
          <a:bodyPr rtlCol="0"/>
          <a:lstStyle/>
          <a:p>
            <a:pPr rtl="0"/>
            <a:r>
              <a:rPr lang="pl"/>
              <a:t>Te informacje mogą wymagać użycia więcej niż jednego slajdu</a:t>
            </a:r>
          </a:p>
        </p:txBody>
      </p:sp>
      <p:sp>
        <p:nvSpPr>
          <p:cNvPr id="4" name="Numer slajdu — symbol zastępczy 3"/>
          <p:cNvSpPr>
            <a:spLocks noGrp="1"/>
          </p:cNvSpPr>
          <p:nvPr>
            <p:ph type="sldNum" sz="quarter" idx="10"/>
          </p:nvPr>
        </p:nvSpPr>
        <p:spPr/>
        <p:txBody>
          <a:bodyPr rtlCol="0"/>
          <a:lstStyle/>
          <a:p>
            <a:pPr rtl="0"/>
            <a:fld id="{7FB667E1-E601-4AAF-B95C-B25720D70A60}" type="slidenum">
              <a:rPr lang="en-US" smtClean="0"/>
              <a:pPr rtl="0"/>
              <a:t>16</a:t>
            </a:fld>
            <a:endParaRPr lang="en-US"/>
          </a:p>
        </p:txBody>
      </p:sp>
      <p:sp>
        <p:nvSpPr>
          <p:cNvPr id="5" name="Symbol zastępczy daty 4"/>
          <p:cNvSpPr>
            <a:spLocks noGrp="1"/>
          </p:cNvSpPr>
          <p:nvPr>
            <p:ph type="dt" idx="11"/>
          </p:nvPr>
        </p:nvSpPr>
        <p:spPr/>
        <p:txBody>
          <a:bodyPr/>
          <a:lstStyle/>
          <a:p>
            <a:pPr rtl="0"/>
            <a:endParaRPr lang="pl-PL"/>
          </a:p>
        </p:txBody>
      </p:sp>
    </p:spTree>
    <p:extLst>
      <p:ext uri="{BB962C8B-B14F-4D97-AF65-F5344CB8AC3E}">
        <p14:creationId xmlns:p14="http://schemas.microsoft.com/office/powerpoint/2010/main" val="90890971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raz slajdu — symbol zastępczy 1"/>
          <p:cNvSpPr>
            <a:spLocks noGrp="1" noRot="1" noChangeAspect="1"/>
          </p:cNvSpPr>
          <p:nvPr>
            <p:ph type="sldImg"/>
          </p:nvPr>
        </p:nvSpPr>
        <p:spPr/>
      </p:sp>
      <p:sp>
        <p:nvSpPr>
          <p:cNvPr id="3" name="Notatki — symbol zastępczy 2"/>
          <p:cNvSpPr>
            <a:spLocks noGrp="1"/>
          </p:cNvSpPr>
          <p:nvPr>
            <p:ph type="body" idx="1"/>
          </p:nvPr>
        </p:nvSpPr>
        <p:spPr/>
        <p:txBody>
          <a:bodyPr rtlCol="0"/>
          <a:lstStyle/>
          <a:p>
            <a:pPr rtl="0"/>
            <a:r>
              <a:rPr lang="pl"/>
              <a:t>Te informacje mogą wymagać użycia więcej niż jednego slajdu</a:t>
            </a:r>
          </a:p>
        </p:txBody>
      </p:sp>
      <p:sp>
        <p:nvSpPr>
          <p:cNvPr id="4" name="Numer slajdu — symbol zastępczy 3"/>
          <p:cNvSpPr>
            <a:spLocks noGrp="1"/>
          </p:cNvSpPr>
          <p:nvPr>
            <p:ph type="sldNum" sz="quarter" idx="10"/>
          </p:nvPr>
        </p:nvSpPr>
        <p:spPr/>
        <p:txBody>
          <a:bodyPr rtlCol="0"/>
          <a:lstStyle/>
          <a:p>
            <a:pPr rtl="0"/>
            <a:fld id="{7FB667E1-E601-4AAF-B95C-B25720D70A60}" type="slidenum">
              <a:rPr lang="en-US" smtClean="0"/>
              <a:pPr rtl="0"/>
              <a:t>17</a:t>
            </a:fld>
            <a:endParaRPr lang="en-US"/>
          </a:p>
        </p:txBody>
      </p:sp>
      <p:sp>
        <p:nvSpPr>
          <p:cNvPr id="5" name="Symbol zastępczy daty 4"/>
          <p:cNvSpPr>
            <a:spLocks noGrp="1"/>
          </p:cNvSpPr>
          <p:nvPr>
            <p:ph type="dt" idx="11"/>
          </p:nvPr>
        </p:nvSpPr>
        <p:spPr/>
        <p:txBody>
          <a:bodyPr/>
          <a:lstStyle/>
          <a:p>
            <a:pPr rtl="0"/>
            <a:endParaRPr lang="pl-PL"/>
          </a:p>
        </p:txBody>
      </p:sp>
    </p:spTree>
    <p:extLst>
      <p:ext uri="{BB962C8B-B14F-4D97-AF65-F5344CB8AC3E}">
        <p14:creationId xmlns:p14="http://schemas.microsoft.com/office/powerpoint/2010/main" val="324299670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raz slajdu — symbol zastępczy 1"/>
          <p:cNvSpPr>
            <a:spLocks noGrp="1" noRot="1" noChangeAspect="1"/>
          </p:cNvSpPr>
          <p:nvPr>
            <p:ph type="sldImg"/>
          </p:nvPr>
        </p:nvSpPr>
        <p:spPr/>
      </p:sp>
      <p:sp>
        <p:nvSpPr>
          <p:cNvPr id="3" name="Notatki — symbol zastępczy 2"/>
          <p:cNvSpPr>
            <a:spLocks noGrp="1"/>
          </p:cNvSpPr>
          <p:nvPr>
            <p:ph type="body" idx="1"/>
          </p:nvPr>
        </p:nvSpPr>
        <p:spPr/>
        <p:txBody>
          <a:bodyPr rtlCol="0"/>
          <a:lstStyle/>
          <a:p>
            <a:pPr rtl="0"/>
            <a:r>
              <a:rPr lang="pl"/>
              <a:t>Te informacje mogą wymagać użycia więcej niż jednego slajdu</a:t>
            </a:r>
          </a:p>
        </p:txBody>
      </p:sp>
      <p:sp>
        <p:nvSpPr>
          <p:cNvPr id="4" name="Numer slajdu — symbol zastępczy 3"/>
          <p:cNvSpPr>
            <a:spLocks noGrp="1"/>
          </p:cNvSpPr>
          <p:nvPr>
            <p:ph type="sldNum" sz="quarter" idx="10"/>
          </p:nvPr>
        </p:nvSpPr>
        <p:spPr/>
        <p:txBody>
          <a:bodyPr rtlCol="0"/>
          <a:lstStyle/>
          <a:p>
            <a:pPr rtl="0"/>
            <a:fld id="{7FB667E1-E601-4AAF-B95C-B25720D70A60}" type="slidenum">
              <a:rPr lang="en-US" smtClean="0"/>
              <a:pPr rtl="0"/>
              <a:t>18</a:t>
            </a:fld>
            <a:endParaRPr lang="en-US"/>
          </a:p>
        </p:txBody>
      </p:sp>
      <p:sp>
        <p:nvSpPr>
          <p:cNvPr id="5" name="Symbol zastępczy daty 4"/>
          <p:cNvSpPr>
            <a:spLocks noGrp="1"/>
          </p:cNvSpPr>
          <p:nvPr>
            <p:ph type="dt" idx="11"/>
          </p:nvPr>
        </p:nvSpPr>
        <p:spPr/>
        <p:txBody>
          <a:bodyPr/>
          <a:lstStyle/>
          <a:p>
            <a:pPr rtl="0"/>
            <a:endParaRPr lang="pl-PL"/>
          </a:p>
        </p:txBody>
      </p:sp>
    </p:spTree>
    <p:extLst>
      <p:ext uri="{BB962C8B-B14F-4D97-AF65-F5344CB8AC3E}">
        <p14:creationId xmlns:p14="http://schemas.microsoft.com/office/powerpoint/2010/main" val="62045237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raz slajdu — symbol zastępczy 1"/>
          <p:cNvSpPr>
            <a:spLocks noGrp="1" noRot="1" noChangeAspect="1"/>
          </p:cNvSpPr>
          <p:nvPr>
            <p:ph type="sldImg"/>
          </p:nvPr>
        </p:nvSpPr>
        <p:spPr/>
      </p:sp>
      <p:sp>
        <p:nvSpPr>
          <p:cNvPr id="3" name="Notatki — symbol zastępczy 2"/>
          <p:cNvSpPr>
            <a:spLocks noGrp="1"/>
          </p:cNvSpPr>
          <p:nvPr>
            <p:ph type="body" idx="1"/>
          </p:nvPr>
        </p:nvSpPr>
        <p:spPr/>
        <p:txBody>
          <a:bodyPr rtlCol="0"/>
          <a:lstStyle/>
          <a:p>
            <a:pPr rtl="0"/>
            <a:r>
              <a:rPr lang="pl"/>
              <a:t>Te informacje mogą wymagać użycia więcej niż jednego slajdu</a:t>
            </a:r>
          </a:p>
        </p:txBody>
      </p:sp>
      <p:sp>
        <p:nvSpPr>
          <p:cNvPr id="4" name="Numer slajdu — symbol zastępczy 3"/>
          <p:cNvSpPr>
            <a:spLocks noGrp="1"/>
          </p:cNvSpPr>
          <p:nvPr>
            <p:ph type="sldNum" sz="quarter" idx="10"/>
          </p:nvPr>
        </p:nvSpPr>
        <p:spPr/>
        <p:txBody>
          <a:bodyPr rtlCol="0"/>
          <a:lstStyle/>
          <a:p>
            <a:pPr rtl="0"/>
            <a:fld id="{7FB667E1-E601-4AAF-B95C-B25720D70A60}" type="slidenum">
              <a:rPr lang="en-US" smtClean="0"/>
              <a:pPr rtl="0"/>
              <a:t>19</a:t>
            </a:fld>
            <a:endParaRPr lang="en-US"/>
          </a:p>
        </p:txBody>
      </p:sp>
      <p:sp>
        <p:nvSpPr>
          <p:cNvPr id="5" name="Symbol zastępczy daty 4"/>
          <p:cNvSpPr>
            <a:spLocks noGrp="1"/>
          </p:cNvSpPr>
          <p:nvPr>
            <p:ph type="dt" idx="11"/>
          </p:nvPr>
        </p:nvSpPr>
        <p:spPr/>
        <p:txBody>
          <a:bodyPr/>
          <a:lstStyle/>
          <a:p>
            <a:pPr rtl="0"/>
            <a:endParaRPr lang="pl-PL"/>
          </a:p>
        </p:txBody>
      </p:sp>
    </p:spTree>
    <p:extLst>
      <p:ext uri="{BB962C8B-B14F-4D97-AF65-F5344CB8AC3E}">
        <p14:creationId xmlns:p14="http://schemas.microsoft.com/office/powerpoint/2010/main" val="225249815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raz slajdu — symbol zastępczy 1"/>
          <p:cNvSpPr>
            <a:spLocks noGrp="1" noRot="1" noChangeAspect="1"/>
          </p:cNvSpPr>
          <p:nvPr>
            <p:ph type="sldImg"/>
          </p:nvPr>
        </p:nvSpPr>
        <p:spPr/>
      </p:sp>
      <p:sp>
        <p:nvSpPr>
          <p:cNvPr id="3" name="Notatki — symbol zastępczy 2"/>
          <p:cNvSpPr>
            <a:spLocks noGrp="1"/>
          </p:cNvSpPr>
          <p:nvPr>
            <p:ph type="body" idx="1"/>
          </p:nvPr>
        </p:nvSpPr>
        <p:spPr/>
        <p:txBody>
          <a:bodyPr rtlCol="0"/>
          <a:lstStyle/>
          <a:p>
            <a:pPr rtl="0"/>
            <a:r>
              <a:rPr lang="pl" dirty="0"/>
              <a:t>Te informacje mogą wymagać użycia więcej niż jednego slajdu</a:t>
            </a:r>
          </a:p>
        </p:txBody>
      </p:sp>
      <p:sp>
        <p:nvSpPr>
          <p:cNvPr id="4" name="Numer slajdu — symbol zastępczy 3"/>
          <p:cNvSpPr>
            <a:spLocks noGrp="1"/>
          </p:cNvSpPr>
          <p:nvPr>
            <p:ph type="sldNum" sz="quarter" idx="10"/>
          </p:nvPr>
        </p:nvSpPr>
        <p:spPr/>
        <p:txBody>
          <a:bodyPr rtlCol="0"/>
          <a:lstStyle/>
          <a:p>
            <a:pPr rtl="0"/>
            <a:fld id="{7FB667E1-E601-4AAF-B95C-B25720D70A60}" type="slidenum">
              <a:rPr lang="en-US" smtClean="0"/>
              <a:pPr rtl="0"/>
              <a:t>2</a:t>
            </a:fld>
            <a:endParaRPr lang="en-US"/>
          </a:p>
        </p:txBody>
      </p:sp>
      <p:sp>
        <p:nvSpPr>
          <p:cNvPr id="5" name="Symbol zastępczy daty 4"/>
          <p:cNvSpPr>
            <a:spLocks noGrp="1"/>
          </p:cNvSpPr>
          <p:nvPr>
            <p:ph type="dt" idx="11"/>
          </p:nvPr>
        </p:nvSpPr>
        <p:spPr/>
        <p:txBody>
          <a:bodyPr/>
          <a:lstStyle/>
          <a:p>
            <a:pPr rtl="0"/>
            <a:endParaRPr lang="pl-PL"/>
          </a:p>
        </p:txBody>
      </p:sp>
    </p:spTree>
    <p:extLst>
      <p:ext uri="{BB962C8B-B14F-4D97-AF65-F5344CB8AC3E}">
        <p14:creationId xmlns:p14="http://schemas.microsoft.com/office/powerpoint/2010/main" val="110964995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raz slajdu — symbol zastępczy 1"/>
          <p:cNvSpPr>
            <a:spLocks noGrp="1" noRot="1" noChangeAspect="1"/>
          </p:cNvSpPr>
          <p:nvPr>
            <p:ph type="sldImg"/>
          </p:nvPr>
        </p:nvSpPr>
        <p:spPr/>
      </p:sp>
      <p:sp>
        <p:nvSpPr>
          <p:cNvPr id="3" name="Notatki — symbol zastępczy 2"/>
          <p:cNvSpPr>
            <a:spLocks noGrp="1"/>
          </p:cNvSpPr>
          <p:nvPr>
            <p:ph type="body" idx="1"/>
          </p:nvPr>
        </p:nvSpPr>
        <p:spPr/>
        <p:txBody>
          <a:bodyPr rtlCol="0"/>
          <a:lstStyle/>
          <a:p>
            <a:pPr rtl="0"/>
            <a:r>
              <a:rPr lang="pl"/>
              <a:t>Te informacje mogą wymagać użycia więcej niż jednego slajdu</a:t>
            </a:r>
          </a:p>
        </p:txBody>
      </p:sp>
      <p:sp>
        <p:nvSpPr>
          <p:cNvPr id="4" name="Numer slajdu — symbol zastępczy 3"/>
          <p:cNvSpPr>
            <a:spLocks noGrp="1"/>
          </p:cNvSpPr>
          <p:nvPr>
            <p:ph type="sldNum" sz="quarter" idx="10"/>
          </p:nvPr>
        </p:nvSpPr>
        <p:spPr/>
        <p:txBody>
          <a:bodyPr rtlCol="0"/>
          <a:lstStyle/>
          <a:p>
            <a:pPr rtl="0"/>
            <a:fld id="{7FB667E1-E601-4AAF-B95C-B25720D70A60}" type="slidenum">
              <a:rPr lang="en-US" smtClean="0"/>
              <a:pPr rtl="0"/>
              <a:t>20</a:t>
            </a:fld>
            <a:endParaRPr lang="en-US"/>
          </a:p>
        </p:txBody>
      </p:sp>
      <p:sp>
        <p:nvSpPr>
          <p:cNvPr id="5" name="Symbol zastępczy daty 4"/>
          <p:cNvSpPr>
            <a:spLocks noGrp="1"/>
          </p:cNvSpPr>
          <p:nvPr>
            <p:ph type="dt" idx="11"/>
          </p:nvPr>
        </p:nvSpPr>
        <p:spPr/>
        <p:txBody>
          <a:bodyPr/>
          <a:lstStyle/>
          <a:p>
            <a:pPr rtl="0"/>
            <a:endParaRPr lang="pl-PL"/>
          </a:p>
        </p:txBody>
      </p:sp>
    </p:spTree>
    <p:extLst>
      <p:ext uri="{BB962C8B-B14F-4D97-AF65-F5344CB8AC3E}">
        <p14:creationId xmlns:p14="http://schemas.microsoft.com/office/powerpoint/2010/main" val="13524301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raz slajdu — symbol zastępczy 1"/>
          <p:cNvSpPr>
            <a:spLocks noGrp="1" noRot="1" noChangeAspect="1"/>
          </p:cNvSpPr>
          <p:nvPr>
            <p:ph type="sldImg"/>
          </p:nvPr>
        </p:nvSpPr>
        <p:spPr/>
      </p:sp>
      <p:sp>
        <p:nvSpPr>
          <p:cNvPr id="3" name="Notatki — symbol zastępczy 2"/>
          <p:cNvSpPr>
            <a:spLocks noGrp="1"/>
          </p:cNvSpPr>
          <p:nvPr>
            <p:ph type="body" idx="1"/>
          </p:nvPr>
        </p:nvSpPr>
        <p:spPr/>
        <p:txBody>
          <a:bodyPr rtlCol="0"/>
          <a:lstStyle/>
          <a:p>
            <a:pPr rtl="0"/>
            <a:r>
              <a:rPr lang="pl"/>
              <a:t>Te informacje mogą wymagać użycia więcej niż jednego slajdu</a:t>
            </a:r>
          </a:p>
        </p:txBody>
      </p:sp>
      <p:sp>
        <p:nvSpPr>
          <p:cNvPr id="4" name="Numer slajdu — symbol zastępczy 3"/>
          <p:cNvSpPr>
            <a:spLocks noGrp="1"/>
          </p:cNvSpPr>
          <p:nvPr>
            <p:ph type="sldNum" sz="quarter" idx="10"/>
          </p:nvPr>
        </p:nvSpPr>
        <p:spPr/>
        <p:txBody>
          <a:bodyPr rtlCol="0"/>
          <a:lstStyle/>
          <a:p>
            <a:pPr rtl="0"/>
            <a:fld id="{7FB667E1-E601-4AAF-B95C-B25720D70A60}" type="slidenum">
              <a:rPr lang="en-US" smtClean="0"/>
              <a:pPr rtl="0"/>
              <a:t>21</a:t>
            </a:fld>
            <a:endParaRPr lang="en-US"/>
          </a:p>
        </p:txBody>
      </p:sp>
      <p:sp>
        <p:nvSpPr>
          <p:cNvPr id="5" name="Symbol zastępczy daty 4"/>
          <p:cNvSpPr>
            <a:spLocks noGrp="1"/>
          </p:cNvSpPr>
          <p:nvPr>
            <p:ph type="dt" idx="11"/>
          </p:nvPr>
        </p:nvSpPr>
        <p:spPr/>
        <p:txBody>
          <a:bodyPr/>
          <a:lstStyle/>
          <a:p>
            <a:pPr rtl="0"/>
            <a:endParaRPr lang="pl-PL"/>
          </a:p>
        </p:txBody>
      </p:sp>
    </p:spTree>
    <p:extLst>
      <p:ext uri="{BB962C8B-B14F-4D97-AF65-F5344CB8AC3E}">
        <p14:creationId xmlns:p14="http://schemas.microsoft.com/office/powerpoint/2010/main" val="316926766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raz slajdu — symbol zastępczy 1"/>
          <p:cNvSpPr>
            <a:spLocks noGrp="1" noRot="1" noChangeAspect="1"/>
          </p:cNvSpPr>
          <p:nvPr>
            <p:ph type="sldImg"/>
          </p:nvPr>
        </p:nvSpPr>
        <p:spPr/>
      </p:sp>
      <p:sp>
        <p:nvSpPr>
          <p:cNvPr id="3" name="Notatki — symbol zastępczy 2"/>
          <p:cNvSpPr>
            <a:spLocks noGrp="1"/>
          </p:cNvSpPr>
          <p:nvPr>
            <p:ph type="body" idx="1"/>
          </p:nvPr>
        </p:nvSpPr>
        <p:spPr/>
        <p:txBody>
          <a:bodyPr rtlCol="0"/>
          <a:lstStyle/>
          <a:p>
            <a:pPr rtl="0"/>
            <a:r>
              <a:rPr lang="pl"/>
              <a:t>Te informacje mogą wymagać użycia więcej niż jednego slajdu</a:t>
            </a:r>
          </a:p>
        </p:txBody>
      </p:sp>
      <p:sp>
        <p:nvSpPr>
          <p:cNvPr id="4" name="Numer slajdu — symbol zastępczy 3"/>
          <p:cNvSpPr>
            <a:spLocks noGrp="1"/>
          </p:cNvSpPr>
          <p:nvPr>
            <p:ph type="sldNum" sz="quarter" idx="10"/>
          </p:nvPr>
        </p:nvSpPr>
        <p:spPr/>
        <p:txBody>
          <a:bodyPr rtlCol="0"/>
          <a:lstStyle/>
          <a:p>
            <a:pPr rtl="0"/>
            <a:fld id="{7FB667E1-E601-4AAF-B95C-B25720D70A60}" type="slidenum">
              <a:rPr lang="en-US" smtClean="0"/>
              <a:pPr rtl="0"/>
              <a:t>22</a:t>
            </a:fld>
            <a:endParaRPr lang="en-US"/>
          </a:p>
        </p:txBody>
      </p:sp>
      <p:sp>
        <p:nvSpPr>
          <p:cNvPr id="5" name="Symbol zastępczy daty 4"/>
          <p:cNvSpPr>
            <a:spLocks noGrp="1"/>
          </p:cNvSpPr>
          <p:nvPr>
            <p:ph type="dt" idx="11"/>
          </p:nvPr>
        </p:nvSpPr>
        <p:spPr/>
        <p:txBody>
          <a:bodyPr/>
          <a:lstStyle/>
          <a:p>
            <a:pPr rtl="0"/>
            <a:endParaRPr lang="pl-PL"/>
          </a:p>
        </p:txBody>
      </p:sp>
    </p:spTree>
    <p:extLst>
      <p:ext uri="{BB962C8B-B14F-4D97-AF65-F5344CB8AC3E}">
        <p14:creationId xmlns:p14="http://schemas.microsoft.com/office/powerpoint/2010/main" val="262317942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raz slajdu — symbol zastępczy 1"/>
          <p:cNvSpPr>
            <a:spLocks noGrp="1" noRot="1" noChangeAspect="1"/>
          </p:cNvSpPr>
          <p:nvPr>
            <p:ph type="sldImg"/>
          </p:nvPr>
        </p:nvSpPr>
        <p:spPr/>
      </p:sp>
      <p:sp>
        <p:nvSpPr>
          <p:cNvPr id="3" name="Notatki — symbol zastępczy 2"/>
          <p:cNvSpPr>
            <a:spLocks noGrp="1"/>
          </p:cNvSpPr>
          <p:nvPr>
            <p:ph type="body" idx="1"/>
          </p:nvPr>
        </p:nvSpPr>
        <p:spPr/>
        <p:txBody>
          <a:bodyPr rtlCol="0"/>
          <a:lstStyle/>
          <a:p>
            <a:pPr rtl="0"/>
            <a:r>
              <a:rPr lang="pl"/>
              <a:t>Te informacje mogą wymagać użycia więcej niż jednego slajdu</a:t>
            </a:r>
          </a:p>
        </p:txBody>
      </p:sp>
      <p:sp>
        <p:nvSpPr>
          <p:cNvPr id="4" name="Numer slajdu — symbol zastępczy 3"/>
          <p:cNvSpPr>
            <a:spLocks noGrp="1"/>
          </p:cNvSpPr>
          <p:nvPr>
            <p:ph type="sldNum" sz="quarter" idx="10"/>
          </p:nvPr>
        </p:nvSpPr>
        <p:spPr/>
        <p:txBody>
          <a:bodyPr rtlCol="0"/>
          <a:lstStyle/>
          <a:p>
            <a:pPr rtl="0"/>
            <a:fld id="{7FB667E1-E601-4AAF-B95C-B25720D70A60}" type="slidenum">
              <a:rPr lang="en-US" smtClean="0"/>
              <a:pPr rtl="0"/>
              <a:t>23</a:t>
            </a:fld>
            <a:endParaRPr lang="en-US"/>
          </a:p>
        </p:txBody>
      </p:sp>
      <p:sp>
        <p:nvSpPr>
          <p:cNvPr id="5" name="Symbol zastępczy daty 4"/>
          <p:cNvSpPr>
            <a:spLocks noGrp="1"/>
          </p:cNvSpPr>
          <p:nvPr>
            <p:ph type="dt" idx="11"/>
          </p:nvPr>
        </p:nvSpPr>
        <p:spPr/>
        <p:txBody>
          <a:bodyPr/>
          <a:lstStyle/>
          <a:p>
            <a:pPr rtl="0"/>
            <a:endParaRPr lang="pl-PL"/>
          </a:p>
        </p:txBody>
      </p:sp>
    </p:spTree>
    <p:extLst>
      <p:ext uri="{BB962C8B-B14F-4D97-AF65-F5344CB8AC3E}">
        <p14:creationId xmlns:p14="http://schemas.microsoft.com/office/powerpoint/2010/main" val="324911645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raz slajdu — symbol zastępczy 1"/>
          <p:cNvSpPr>
            <a:spLocks noGrp="1" noRot="1" noChangeAspect="1"/>
          </p:cNvSpPr>
          <p:nvPr>
            <p:ph type="sldImg"/>
          </p:nvPr>
        </p:nvSpPr>
        <p:spPr/>
      </p:sp>
      <p:sp>
        <p:nvSpPr>
          <p:cNvPr id="3" name="Notatki — symbol zastępczy 2"/>
          <p:cNvSpPr>
            <a:spLocks noGrp="1"/>
          </p:cNvSpPr>
          <p:nvPr>
            <p:ph type="body" idx="1"/>
          </p:nvPr>
        </p:nvSpPr>
        <p:spPr/>
        <p:txBody>
          <a:bodyPr rtlCol="0"/>
          <a:lstStyle/>
          <a:p>
            <a:pPr rtl="0"/>
            <a:r>
              <a:rPr lang="pl" dirty="0"/>
              <a:t>Te informacje mogą wymagać użycia więcej niż jednego slajdu</a:t>
            </a:r>
          </a:p>
        </p:txBody>
      </p:sp>
      <p:sp>
        <p:nvSpPr>
          <p:cNvPr id="4" name="Numer slajdu — symbol zastępczy 3"/>
          <p:cNvSpPr>
            <a:spLocks noGrp="1"/>
          </p:cNvSpPr>
          <p:nvPr>
            <p:ph type="sldNum" sz="quarter" idx="10"/>
          </p:nvPr>
        </p:nvSpPr>
        <p:spPr/>
        <p:txBody>
          <a:bodyPr rtlCol="0"/>
          <a:lstStyle/>
          <a:p>
            <a:pPr rtl="0"/>
            <a:fld id="{7FB667E1-E601-4AAF-B95C-B25720D70A60}" type="slidenum">
              <a:rPr lang="en-US" smtClean="0"/>
              <a:pPr rtl="0"/>
              <a:t>24</a:t>
            </a:fld>
            <a:endParaRPr lang="en-US"/>
          </a:p>
        </p:txBody>
      </p:sp>
      <p:sp>
        <p:nvSpPr>
          <p:cNvPr id="5" name="Symbol zastępczy daty 4"/>
          <p:cNvSpPr>
            <a:spLocks noGrp="1"/>
          </p:cNvSpPr>
          <p:nvPr>
            <p:ph type="dt" idx="11"/>
          </p:nvPr>
        </p:nvSpPr>
        <p:spPr/>
        <p:txBody>
          <a:bodyPr/>
          <a:lstStyle/>
          <a:p>
            <a:pPr rtl="0"/>
            <a:endParaRPr lang="pl-PL"/>
          </a:p>
        </p:txBody>
      </p:sp>
    </p:spTree>
    <p:extLst>
      <p:ext uri="{BB962C8B-B14F-4D97-AF65-F5344CB8AC3E}">
        <p14:creationId xmlns:p14="http://schemas.microsoft.com/office/powerpoint/2010/main" val="70316043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raz slajdu — symbol zastępczy 1"/>
          <p:cNvSpPr>
            <a:spLocks noGrp="1" noRot="1" noChangeAspect="1"/>
          </p:cNvSpPr>
          <p:nvPr>
            <p:ph type="sldImg"/>
          </p:nvPr>
        </p:nvSpPr>
        <p:spPr/>
      </p:sp>
      <p:sp>
        <p:nvSpPr>
          <p:cNvPr id="3" name="Notatki — symbol zastępczy 2"/>
          <p:cNvSpPr>
            <a:spLocks noGrp="1"/>
          </p:cNvSpPr>
          <p:nvPr>
            <p:ph type="body" idx="1"/>
          </p:nvPr>
        </p:nvSpPr>
        <p:spPr/>
        <p:txBody>
          <a:bodyPr rtlCol="0"/>
          <a:lstStyle/>
          <a:p>
            <a:pPr rtl="0"/>
            <a:r>
              <a:rPr lang="pl" dirty="0"/>
              <a:t>Te informacje mogą wymagać użycia więcej niż jednego slajdu</a:t>
            </a:r>
          </a:p>
        </p:txBody>
      </p:sp>
      <p:sp>
        <p:nvSpPr>
          <p:cNvPr id="4" name="Numer slajdu — symbol zastępczy 3"/>
          <p:cNvSpPr>
            <a:spLocks noGrp="1"/>
          </p:cNvSpPr>
          <p:nvPr>
            <p:ph type="sldNum" sz="quarter" idx="10"/>
          </p:nvPr>
        </p:nvSpPr>
        <p:spPr/>
        <p:txBody>
          <a:bodyPr rtlCol="0"/>
          <a:lstStyle/>
          <a:p>
            <a:pPr rtl="0"/>
            <a:fld id="{7FB667E1-E601-4AAF-B95C-B25720D70A60}" type="slidenum">
              <a:rPr lang="en-US" smtClean="0"/>
              <a:pPr rtl="0"/>
              <a:t>25</a:t>
            </a:fld>
            <a:endParaRPr lang="en-US"/>
          </a:p>
        </p:txBody>
      </p:sp>
      <p:sp>
        <p:nvSpPr>
          <p:cNvPr id="5" name="Symbol zastępczy daty 4"/>
          <p:cNvSpPr>
            <a:spLocks noGrp="1"/>
          </p:cNvSpPr>
          <p:nvPr>
            <p:ph type="dt" idx="11"/>
          </p:nvPr>
        </p:nvSpPr>
        <p:spPr/>
        <p:txBody>
          <a:bodyPr/>
          <a:lstStyle/>
          <a:p>
            <a:pPr rtl="0"/>
            <a:endParaRPr lang="pl-PL"/>
          </a:p>
        </p:txBody>
      </p:sp>
    </p:spTree>
    <p:extLst>
      <p:ext uri="{BB962C8B-B14F-4D97-AF65-F5344CB8AC3E}">
        <p14:creationId xmlns:p14="http://schemas.microsoft.com/office/powerpoint/2010/main" val="140284583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raz slajdu — symbol zastępczy 1"/>
          <p:cNvSpPr>
            <a:spLocks noGrp="1" noRot="1" noChangeAspect="1"/>
          </p:cNvSpPr>
          <p:nvPr>
            <p:ph type="sldImg"/>
          </p:nvPr>
        </p:nvSpPr>
        <p:spPr/>
      </p:sp>
      <p:sp>
        <p:nvSpPr>
          <p:cNvPr id="3" name="Notatki — symbol zastępczy 2"/>
          <p:cNvSpPr>
            <a:spLocks noGrp="1"/>
          </p:cNvSpPr>
          <p:nvPr>
            <p:ph type="body" idx="1"/>
          </p:nvPr>
        </p:nvSpPr>
        <p:spPr/>
        <p:txBody>
          <a:bodyPr rtlCol="0"/>
          <a:lstStyle/>
          <a:p>
            <a:pPr rtl="0"/>
            <a:r>
              <a:rPr lang="pl"/>
              <a:t>Te informacje mogą wymagać użycia więcej niż jednego slajdu</a:t>
            </a:r>
          </a:p>
        </p:txBody>
      </p:sp>
      <p:sp>
        <p:nvSpPr>
          <p:cNvPr id="4" name="Numer slajdu — symbol zastępczy 3"/>
          <p:cNvSpPr>
            <a:spLocks noGrp="1"/>
          </p:cNvSpPr>
          <p:nvPr>
            <p:ph type="sldNum" sz="quarter" idx="10"/>
          </p:nvPr>
        </p:nvSpPr>
        <p:spPr/>
        <p:txBody>
          <a:bodyPr rtlCol="0"/>
          <a:lstStyle/>
          <a:p>
            <a:pPr rtl="0"/>
            <a:fld id="{7FB667E1-E601-4AAF-B95C-B25720D70A60}" type="slidenum">
              <a:rPr lang="en-US" smtClean="0"/>
              <a:pPr rtl="0"/>
              <a:t>26</a:t>
            </a:fld>
            <a:endParaRPr lang="en-US"/>
          </a:p>
        </p:txBody>
      </p:sp>
      <p:sp>
        <p:nvSpPr>
          <p:cNvPr id="5" name="Symbol zastępczy daty 4"/>
          <p:cNvSpPr>
            <a:spLocks noGrp="1"/>
          </p:cNvSpPr>
          <p:nvPr>
            <p:ph type="dt" idx="11"/>
          </p:nvPr>
        </p:nvSpPr>
        <p:spPr/>
        <p:txBody>
          <a:bodyPr/>
          <a:lstStyle/>
          <a:p>
            <a:pPr rtl="0"/>
            <a:endParaRPr lang="pl-PL"/>
          </a:p>
        </p:txBody>
      </p:sp>
    </p:spTree>
    <p:extLst>
      <p:ext uri="{BB962C8B-B14F-4D97-AF65-F5344CB8AC3E}">
        <p14:creationId xmlns:p14="http://schemas.microsoft.com/office/powerpoint/2010/main" val="301128564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raz slajdu — symbol zastępczy 1"/>
          <p:cNvSpPr>
            <a:spLocks noGrp="1" noRot="1" noChangeAspect="1"/>
          </p:cNvSpPr>
          <p:nvPr>
            <p:ph type="sldImg"/>
          </p:nvPr>
        </p:nvSpPr>
        <p:spPr/>
      </p:sp>
      <p:sp>
        <p:nvSpPr>
          <p:cNvPr id="3" name="Notatki — symbol zastępczy 2"/>
          <p:cNvSpPr>
            <a:spLocks noGrp="1"/>
          </p:cNvSpPr>
          <p:nvPr>
            <p:ph type="body" idx="1"/>
          </p:nvPr>
        </p:nvSpPr>
        <p:spPr/>
        <p:txBody>
          <a:bodyPr rtlCol="0"/>
          <a:lstStyle/>
          <a:p>
            <a:pPr rtl="0"/>
            <a:r>
              <a:rPr lang="pl"/>
              <a:t>Te informacje mogą wymagać użycia więcej niż jednego slajdu</a:t>
            </a:r>
          </a:p>
        </p:txBody>
      </p:sp>
      <p:sp>
        <p:nvSpPr>
          <p:cNvPr id="4" name="Numer slajdu — symbol zastępczy 3"/>
          <p:cNvSpPr>
            <a:spLocks noGrp="1"/>
          </p:cNvSpPr>
          <p:nvPr>
            <p:ph type="sldNum" sz="quarter" idx="10"/>
          </p:nvPr>
        </p:nvSpPr>
        <p:spPr/>
        <p:txBody>
          <a:bodyPr rtlCol="0"/>
          <a:lstStyle/>
          <a:p>
            <a:pPr rtl="0"/>
            <a:fld id="{7FB667E1-E601-4AAF-B95C-B25720D70A60}" type="slidenum">
              <a:rPr lang="en-US" smtClean="0"/>
              <a:pPr rtl="0"/>
              <a:t>27</a:t>
            </a:fld>
            <a:endParaRPr lang="en-US"/>
          </a:p>
        </p:txBody>
      </p:sp>
      <p:sp>
        <p:nvSpPr>
          <p:cNvPr id="5" name="Symbol zastępczy daty 4"/>
          <p:cNvSpPr>
            <a:spLocks noGrp="1"/>
          </p:cNvSpPr>
          <p:nvPr>
            <p:ph type="dt" idx="11"/>
          </p:nvPr>
        </p:nvSpPr>
        <p:spPr/>
        <p:txBody>
          <a:bodyPr/>
          <a:lstStyle/>
          <a:p>
            <a:pPr rtl="0"/>
            <a:endParaRPr lang="pl-PL"/>
          </a:p>
        </p:txBody>
      </p:sp>
    </p:spTree>
    <p:extLst>
      <p:ext uri="{BB962C8B-B14F-4D97-AF65-F5344CB8AC3E}">
        <p14:creationId xmlns:p14="http://schemas.microsoft.com/office/powerpoint/2010/main" val="280102478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raz slajdu — symbol zastępczy 1"/>
          <p:cNvSpPr>
            <a:spLocks noGrp="1" noRot="1" noChangeAspect="1"/>
          </p:cNvSpPr>
          <p:nvPr>
            <p:ph type="sldImg"/>
          </p:nvPr>
        </p:nvSpPr>
        <p:spPr/>
      </p:sp>
      <p:sp>
        <p:nvSpPr>
          <p:cNvPr id="3" name="Notatki — symbol zastępczy 2"/>
          <p:cNvSpPr>
            <a:spLocks noGrp="1"/>
          </p:cNvSpPr>
          <p:nvPr>
            <p:ph type="body" idx="1"/>
          </p:nvPr>
        </p:nvSpPr>
        <p:spPr/>
        <p:txBody>
          <a:bodyPr rtlCol="0"/>
          <a:lstStyle/>
          <a:p>
            <a:pPr rtl="0"/>
            <a:r>
              <a:rPr lang="pl" dirty="0"/>
              <a:t>Te informacje mogą wymagać użycia więcej niż jednego slajdu</a:t>
            </a:r>
          </a:p>
        </p:txBody>
      </p:sp>
      <p:sp>
        <p:nvSpPr>
          <p:cNvPr id="4" name="Numer slajdu — symbol zastępczy 3"/>
          <p:cNvSpPr>
            <a:spLocks noGrp="1"/>
          </p:cNvSpPr>
          <p:nvPr>
            <p:ph type="sldNum" sz="quarter" idx="10"/>
          </p:nvPr>
        </p:nvSpPr>
        <p:spPr/>
        <p:txBody>
          <a:bodyPr rtlCol="0"/>
          <a:lstStyle/>
          <a:p>
            <a:pPr rtl="0"/>
            <a:fld id="{7FB667E1-E601-4AAF-B95C-B25720D70A60}" type="slidenum">
              <a:rPr lang="en-US" smtClean="0"/>
              <a:pPr rtl="0"/>
              <a:t>3</a:t>
            </a:fld>
            <a:endParaRPr lang="en-US"/>
          </a:p>
        </p:txBody>
      </p:sp>
      <p:sp>
        <p:nvSpPr>
          <p:cNvPr id="5" name="Symbol zastępczy daty 4"/>
          <p:cNvSpPr>
            <a:spLocks noGrp="1"/>
          </p:cNvSpPr>
          <p:nvPr>
            <p:ph type="dt" idx="11"/>
          </p:nvPr>
        </p:nvSpPr>
        <p:spPr/>
        <p:txBody>
          <a:bodyPr/>
          <a:lstStyle/>
          <a:p>
            <a:pPr rtl="0"/>
            <a:endParaRPr lang="pl-PL"/>
          </a:p>
        </p:txBody>
      </p:sp>
    </p:spTree>
    <p:extLst>
      <p:ext uri="{BB962C8B-B14F-4D97-AF65-F5344CB8AC3E}">
        <p14:creationId xmlns:p14="http://schemas.microsoft.com/office/powerpoint/2010/main" val="30500618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raz slajdu — symbol zastępczy 1"/>
          <p:cNvSpPr>
            <a:spLocks noGrp="1" noRot="1" noChangeAspect="1"/>
          </p:cNvSpPr>
          <p:nvPr>
            <p:ph type="sldImg"/>
          </p:nvPr>
        </p:nvSpPr>
        <p:spPr/>
      </p:sp>
      <p:sp>
        <p:nvSpPr>
          <p:cNvPr id="3" name="Notatki — symbol zastępczy 2"/>
          <p:cNvSpPr>
            <a:spLocks noGrp="1"/>
          </p:cNvSpPr>
          <p:nvPr>
            <p:ph type="body" idx="1"/>
          </p:nvPr>
        </p:nvSpPr>
        <p:spPr/>
        <p:txBody>
          <a:bodyPr rtlCol="0"/>
          <a:lstStyle/>
          <a:p>
            <a:pPr rtl="0"/>
            <a:r>
              <a:rPr lang="pl"/>
              <a:t>Te informacje mogą wymagać użycia więcej niż jednego slajdu</a:t>
            </a:r>
          </a:p>
        </p:txBody>
      </p:sp>
      <p:sp>
        <p:nvSpPr>
          <p:cNvPr id="4" name="Numer slajdu — symbol zastępczy 3"/>
          <p:cNvSpPr>
            <a:spLocks noGrp="1"/>
          </p:cNvSpPr>
          <p:nvPr>
            <p:ph type="sldNum" sz="quarter" idx="10"/>
          </p:nvPr>
        </p:nvSpPr>
        <p:spPr/>
        <p:txBody>
          <a:bodyPr rtlCol="0"/>
          <a:lstStyle/>
          <a:p>
            <a:pPr rtl="0"/>
            <a:fld id="{7FB667E1-E601-4AAF-B95C-B25720D70A60}" type="slidenum">
              <a:rPr lang="en-US" smtClean="0"/>
              <a:pPr rtl="0"/>
              <a:t>4</a:t>
            </a:fld>
            <a:endParaRPr lang="en-US"/>
          </a:p>
        </p:txBody>
      </p:sp>
      <p:sp>
        <p:nvSpPr>
          <p:cNvPr id="5" name="Symbol zastępczy daty 4"/>
          <p:cNvSpPr>
            <a:spLocks noGrp="1"/>
          </p:cNvSpPr>
          <p:nvPr>
            <p:ph type="dt" idx="11"/>
          </p:nvPr>
        </p:nvSpPr>
        <p:spPr/>
        <p:txBody>
          <a:bodyPr/>
          <a:lstStyle/>
          <a:p>
            <a:pPr rtl="0"/>
            <a:endParaRPr lang="pl-PL"/>
          </a:p>
        </p:txBody>
      </p:sp>
    </p:spTree>
    <p:extLst>
      <p:ext uri="{BB962C8B-B14F-4D97-AF65-F5344CB8AC3E}">
        <p14:creationId xmlns:p14="http://schemas.microsoft.com/office/powerpoint/2010/main" val="327750537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raz slajdu — symbol zastępczy 1"/>
          <p:cNvSpPr>
            <a:spLocks noGrp="1" noRot="1" noChangeAspect="1"/>
          </p:cNvSpPr>
          <p:nvPr>
            <p:ph type="sldImg"/>
          </p:nvPr>
        </p:nvSpPr>
        <p:spPr/>
      </p:sp>
      <p:sp>
        <p:nvSpPr>
          <p:cNvPr id="3" name="Notatki — symbol zastępczy 2"/>
          <p:cNvSpPr>
            <a:spLocks noGrp="1"/>
          </p:cNvSpPr>
          <p:nvPr>
            <p:ph type="body" idx="1"/>
          </p:nvPr>
        </p:nvSpPr>
        <p:spPr/>
        <p:txBody>
          <a:bodyPr rtlCol="0"/>
          <a:lstStyle/>
          <a:p>
            <a:pPr rtl="0"/>
            <a:r>
              <a:rPr lang="pl"/>
              <a:t>Te informacje mogą wymagać użycia więcej niż jednego slajdu</a:t>
            </a:r>
          </a:p>
        </p:txBody>
      </p:sp>
      <p:sp>
        <p:nvSpPr>
          <p:cNvPr id="4" name="Numer slajdu — symbol zastępczy 3"/>
          <p:cNvSpPr>
            <a:spLocks noGrp="1"/>
          </p:cNvSpPr>
          <p:nvPr>
            <p:ph type="sldNum" sz="quarter" idx="10"/>
          </p:nvPr>
        </p:nvSpPr>
        <p:spPr/>
        <p:txBody>
          <a:bodyPr rtlCol="0"/>
          <a:lstStyle/>
          <a:p>
            <a:pPr rtl="0"/>
            <a:fld id="{7FB667E1-E601-4AAF-B95C-B25720D70A60}" type="slidenum">
              <a:rPr lang="en-US" smtClean="0"/>
              <a:pPr rtl="0"/>
              <a:t>5</a:t>
            </a:fld>
            <a:endParaRPr lang="en-US"/>
          </a:p>
        </p:txBody>
      </p:sp>
      <p:sp>
        <p:nvSpPr>
          <p:cNvPr id="5" name="Symbol zastępczy daty 4"/>
          <p:cNvSpPr>
            <a:spLocks noGrp="1"/>
          </p:cNvSpPr>
          <p:nvPr>
            <p:ph type="dt" idx="11"/>
          </p:nvPr>
        </p:nvSpPr>
        <p:spPr/>
        <p:txBody>
          <a:bodyPr/>
          <a:lstStyle/>
          <a:p>
            <a:pPr rtl="0"/>
            <a:endParaRPr lang="pl-PL"/>
          </a:p>
        </p:txBody>
      </p:sp>
    </p:spTree>
    <p:extLst>
      <p:ext uri="{BB962C8B-B14F-4D97-AF65-F5344CB8AC3E}">
        <p14:creationId xmlns:p14="http://schemas.microsoft.com/office/powerpoint/2010/main" val="97157029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raz slajdu — symbol zastępczy 1"/>
          <p:cNvSpPr>
            <a:spLocks noGrp="1" noRot="1" noChangeAspect="1"/>
          </p:cNvSpPr>
          <p:nvPr>
            <p:ph type="sldImg"/>
          </p:nvPr>
        </p:nvSpPr>
        <p:spPr/>
      </p:sp>
      <p:sp>
        <p:nvSpPr>
          <p:cNvPr id="3" name="Notatki — symbol zastępczy 2"/>
          <p:cNvSpPr>
            <a:spLocks noGrp="1"/>
          </p:cNvSpPr>
          <p:nvPr>
            <p:ph type="body" idx="1"/>
          </p:nvPr>
        </p:nvSpPr>
        <p:spPr/>
        <p:txBody>
          <a:bodyPr rtlCol="0"/>
          <a:lstStyle/>
          <a:p>
            <a:pPr rtl="0"/>
            <a:r>
              <a:rPr lang="pl" dirty="0"/>
              <a:t>Te informacje mogą wymagać użycia więcej niż jednego slajdu</a:t>
            </a:r>
          </a:p>
        </p:txBody>
      </p:sp>
      <p:sp>
        <p:nvSpPr>
          <p:cNvPr id="4" name="Numer slajdu — symbol zastępczy 3"/>
          <p:cNvSpPr>
            <a:spLocks noGrp="1"/>
          </p:cNvSpPr>
          <p:nvPr>
            <p:ph type="sldNum" sz="quarter" idx="10"/>
          </p:nvPr>
        </p:nvSpPr>
        <p:spPr/>
        <p:txBody>
          <a:bodyPr rtlCol="0"/>
          <a:lstStyle/>
          <a:p>
            <a:pPr rtl="0"/>
            <a:fld id="{7FB667E1-E601-4AAF-B95C-B25720D70A60}" type="slidenum">
              <a:rPr lang="en-US" smtClean="0"/>
              <a:pPr rtl="0"/>
              <a:t>6</a:t>
            </a:fld>
            <a:endParaRPr lang="en-US"/>
          </a:p>
        </p:txBody>
      </p:sp>
      <p:sp>
        <p:nvSpPr>
          <p:cNvPr id="5" name="Symbol zastępczy daty 4"/>
          <p:cNvSpPr>
            <a:spLocks noGrp="1"/>
          </p:cNvSpPr>
          <p:nvPr>
            <p:ph type="dt" idx="11"/>
          </p:nvPr>
        </p:nvSpPr>
        <p:spPr/>
        <p:txBody>
          <a:bodyPr/>
          <a:lstStyle/>
          <a:p>
            <a:pPr rtl="0"/>
            <a:endParaRPr lang="pl-PL"/>
          </a:p>
        </p:txBody>
      </p:sp>
    </p:spTree>
    <p:extLst>
      <p:ext uri="{BB962C8B-B14F-4D97-AF65-F5344CB8AC3E}">
        <p14:creationId xmlns:p14="http://schemas.microsoft.com/office/powerpoint/2010/main" val="110964995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raz slajdu — symbol zastępczy 1"/>
          <p:cNvSpPr>
            <a:spLocks noGrp="1" noRot="1" noChangeAspect="1"/>
          </p:cNvSpPr>
          <p:nvPr>
            <p:ph type="sldImg"/>
          </p:nvPr>
        </p:nvSpPr>
        <p:spPr/>
      </p:sp>
      <p:sp>
        <p:nvSpPr>
          <p:cNvPr id="3" name="Notatki — symbol zastępczy 2"/>
          <p:cNvSpPr>
            <a:spLocks noGrp="1"/>
          </p:cNvSpPr>
          <p:nvPr>
            <p:ph type="body" idx="1"/>
          </p:nvPr>
        </p:nvSpPr>
        <p:spPr/>
        <p:txBody>
          <a:bodyPr rtlCol="0"/>
          <a:lstStyle/>
          <a:p>
            <a:pPr rtl="0"/>
            <a:r>
              <a:rPr lang="pl"/>
              <a:t>Te informacje mogą wymagać użycia więcej niż jednego slajdu</a:t>
            </a:r>
          </a:p>
        </p:txBody>
      </p:sp>
      <p:sp>
        <p:nvSpPr>
          <p:cNvPr id="4" name="Numer slajdu — symbol zastępczy 3"/>
          <p:cNvSpPr>
            <a:spLocks noGrp="1"/>
          </p:cNvSpPr>
          <p:nvPr>
            <p:ph type="sldNum" sz="quarter" idx="10"/>
          </p:nvPr>
        </p:nvSpPr>
        <p:spPr/>
        <p:txBody>
          <a:bodyPr rtlCol="0"/>
          <a:lstStyle/>
          <a:p>
            <a:pPr rtl="0"/>
            <a:fld id="{7FB667E1-E601-4AAF-B95C-B25720D70A60}" type="slidenum">
              <a:rPr lang="en-US" smtClean="0"/>
              <a:pPr rtl="0"/>
              <a:t>7</a:t>
            </a:fld>
            <a:endParaRPr lang="en-US"/>
          </a:p>
        </p:txBody>
      </p:sp>
      <p:sp>
        <p:nvSpPr>
          <p:cNvPr id="5" name="Symbol zastępczy daty 4"/>
          <p:cNvSpPr>
            <a:spLocks noGrp="1"/>
          </p:cNvSpPr>
          <p:nvPr>
            <p:ph type="dt" idx="11"/>
          </p:nvPr>
        </p:nvSpPr>
        <p:spPr/>
        <p:txBody>
          <a:bodyPr/>
          <a:lstStyle/>
          <a:p>
            <a:pPr rtl="0"/>
            <a:endParaRPr lang="pl-PL"/>
          </a:p>
        </p:txBody>
      </p:sp>
    </p:spTree>
    <p:extLst>
      <p:ext uri="{BB962C8B-B14F-4D97-AF65-F5344CB8AC3E}">
        <p14:creationId xmlns:p14="http://schemas.microsoft.com/office/powerpoint/2010/main" val="261688297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raz slajdu — symbol zastępczy 1"/>
          <p:cNvSpPr>
            <a:spLocks noGrp="1" noRot="1" noChangeAspect="1"/>
          </p:cNvSpPr>
          <p:nvPr>
            <p:ph type="sldImg"/>
          </p:nvPr>
        </p:nvSpPr>
        <p:spPr/>
      </p:sp>
      <p:sp>
        <p:nvSpPr>
          <p:cNvPr id="3" name="Notatki — symbol zastępczy 2"/>
          <p:cNvSpPr>
            <a:spLocks noGrp="1"/>
          </p:cNvSpPr>
          <p:nvPr>
            <p:ph type="body" idx="1"/>
          </p:nvPr>
        </p:nvSpPr>
        <p:spPr/>
        <p:txBody>
          <a:bodyPr rtlCol="0"/>
          <a:lstStyle/>
          <a:p>
            <a:pPr rtl="0"/>
            <a:r>
              <a:rPr lang="pl"/>
              <a:t>Te informacje mogą wymagać użycia więcej niż jednego slajdu</a:t>
            </a:r>
          </a:p>
        </p:txBody>
      </p:sp>
      <p:sp>
        <p:nvSpPr>
          <p:cNvPr id="4" name="Numer slajdu — symbol zastępczy 3"/>
          <p:cNvSpPr>
            <a:spLocks noGrp="1"/>
          </p:cNvSpPr>
          <p:nvPr>
            <p:ph type="sldNum" sz="quarter" idx="10"/>
          </p:nvPr>
        </p:nvSpPr>
        <p:spPr/>
        <p:txBody>
          <a:bodyPr rtlCol="0"/>
          <a:lstStyle/>
          <a:p>
            <a:pPr rtl="0"/>
            <a:fld id="{7FB667E1-E601-4AAF-B95C-B25720D70A60}" type="slidenum">
              <a:rPr lang="en-US" smtClean="0"/>
              <a:pPr rtl="0"/>
              <a:t>8</a:t>
            </a:fld>
            <a:endParaRPr lang="en-US"/>
          </a:p>
        </p:txBody>
      </p:sp>
      <p:sp>
        <p:nvSpPr>
          <p:cNvPr id="5" name="Symbol zastępczy daty 4"/>
          <p:cNvSpPr>
            <a:spLocks noGrp="1"/>
          </p:cNvSpPr>
          <p:nvPr>
            <p:ph type="dt" idx="11"/>
          </p:nvPr>
        </p:nvSpPr>
        <p:spPr/>
        <p:txBody>
          <a:bodyPr/>
          <a:lstStyle/>
          <a:p>
            <a:pPr rtl="0"/>
            <a:endParaRPr lang="pl-PL"/>
          </a:p>
        </p:txBody>
      </p:sp>
    </p:spTree>
    <p:extLst>
      <p:ext uri="{BB962C8B-B14F-4D97-AF65-F5344CB8AC3E}">
        <p14:creationId xmlns:p14="http://schemas.microsoft.com/office/powerpoint/2010/main" val="157548315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raz slajdu — symbol zastępczy 1"/>
          <p:cNvSpPr>
            <a:spLocks noGrp="1" noRot="1" noChangeAspect="1"/>
          </p:cNvSpPr>
          <p:nvPr>
            <p:ph type="sldImg"/>
          </p:nvPr>
        </p:nvSpPr>
        <p:spPr/>
      </p:sp>
      <p:sp>
        <p:nvSpPr>
          <p:cNvPr id="3" name="Notatki — symbol zastępczy 2"/>
          <p:cNvSpPr>
            <a:spLocks noGrp="1"/>
          </p:cNvSpPr>
          <p:nvPr>
            <p:ph type="body" idx="1"/>
          </p:nvPr>
        </p:nvSpPr>
        <p:spPr/>
        <p:txBody>
          <a:bodyPr rtlCol="0"/>
          <a:lstStyle/>
          <a:p>
            <a:pPr rtl="0"/>
            <a:r>
              <a:rPr lang="pl"/>
              <a:t>Te informacje mogą wymagać użycia więcej niż jednego slajdu</a:t>
            </a:r>
          </a:p>
        </p:txBody>
      </p:sp>
      <p:sp>
        <p:nvSpPr>
          <p:cNvPr id="4" name="Numer slajdu — symbol zastępczy 3"/>
          <p:cNvSpPr>
            <a:spLocks noGrp="1"/>
          </p:cNvSpPr>
          <p:nvPr>
            <p:ph type="sldNum" sz="quarter" idx="10"/>
          </p:nvPr>
        </p:nvSpPr>
        <p:spPr/>
        <p:txBody>
          <a:bodyPr rtlCol="0"/>
          <a:lstStyle/>
          <a:p>
            <a:pPr rtl="0"/>
            <a:fld id="{7FB667E1-E601-4AAF-B95C-B25720D70A60}" type="slidenum">
              <a:rPr lang="en-US" smtClean="0"/>
              <a:pPr rtl="0"/>
              <a:t>9</a:t>
            </a:fld>
            <a:endParaRPr lang="en-US"/>
          </a:p>
        </p:txBody>
      </p:sp>
      <p:sp>
        <p:nvSpPr>
          <p:cNvPr id="5" name="Symbol zastępczy daty 4"/>
          <p:cNvSpPr>
            <a:spLocks noGrp="1"/>
          </p:cNvSpPr>
          <p:nvPr>
            <p:ph type="dt" idx="11"/>
          </p:nvPr>
        </p:nvSpPr>
        <p:spPr/>
        <p:txBody>
          <a:bodyPr/>
          <a:lstStyle/>
          <a:p>
            <a:pPr rtl="0"/>
            <a:endParaRPr lang="pl-PL"/>
          </a:p>
        </p:txBody>
      </p:sp>
    </p:spTree>
    <p:extLst>
      <p:ext uri="{BB962C8B-B14F-4D97-AF65-F5344CB8AC3E}">
        <p14:creationId xmlns:p14="http://schemas.microsoft.com/office/powerpoint/2010/main" val="100624685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ajd tytułowy">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B71A7A4B-F07F-461A-9B8E-01F1DE51FAF9}"/>
              </a:ext>
            </a:extLst>
          </p:cNvPr>
          <p:cNvSpPr>
            <a:spLocks noGrp="1"/>
          </p:cNvSpPr>
          <p:nvPr>
            <p:ph type="ctrTitle"/>
          </p:nvPr>
        </p:nvSpPr>
        <p:spPr>
          <a:xfrm>
            <a:off x="1524000" y="1122363"/>
            <a:ext cx="9144000" cy="2387600"/>
          </a:xfrm>
        </p:spPr>
        <p:txBody>
          <a:bodyPr anchor="b"/>
          <a:lstStyle>
            <a:lvl1pPr algn="ctr">
              <a:defRPr sz="6000"/>
            </a:lvl1pPr>
          </a:lstStyle>
          <a:p>
            <a:r>
              <a:rPr lang="pl-PL"/>
              <a:t>Kliknij, aby edytować styl</a:t>
            </a:r>
          </a:p>
        </p:txBody>
      </p:sp>
      <p:sp>
        <p:nvSpPr>
          <p:cNvPr id="3" name="Podtytuł 2">
            <a:extLst>
              <a:ext uri="{FF2B5EF4-FFF2-40B4-BE49-F238E27FC236}">
                <a16:creationId xmlns:a16="http://schemas.microsoft.com/office/drawing/2014/main" id="{BBDD381F-7308-46DF-9DA4-0AD832E831A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pl-PL"/>
              <a:t>Kliknij, aby edytować styl wzorca podtytułu</a:t>
            </a:r>
          </a:p>
        </p:txBody>
      </p:sp>
      <p:sp>
        <p:nvSpPr>
          <p:cNvPr id="4" name="Symbol zastępczy daty 3">
            <a:extLst>
              <a:ext uri="{FF2B5EF4-FFF2-40B4-BE49-F238E27FC236}">
                <a16:creationId xmlns:a16="http://schemas.microsoft.com/office/drawing/2014/main" id="{A4554A0D-56C7-43C1-804E-DFF51F5DBC1A}"/>
              </a:ext>
            </a:extLst>
          </p:cNvPr>
          <p:cNvSpPr>
            <a:spLocks noGrp="1"/>
          </p:cNvSpPr>
          <p:nvPr>
            <p:ph type="dt" sz="half" idx="10"/>
          </p:nvPr>
        </p:nvSpPr>
        <p:spPr/>
        <p:txBody>
          <a:bodyPr/>
          <a:lstStyle/>
          <a:p>
            <a:fld id="{9F47826A-D863-43D3-A5E9-52733F50BD6F}" type="datetimeFigureOut">
              <a:rPr lang="pl-PL" smtClean="0"/>
              <a:t>26.01.2023</a:t>
            </a:fld>
            <a:endParaRPr lang="pl-PL"/>
          </a:p>
        </p:txBody>
      </p:sp>
      <p:sp>
        <p:nvSpPr>
          <p:cNvPr id="5" name="Symbol zastępczy stopki 4">
            <a:extLst>
              <a:ext uri="{FF2B5EF4-FFF2-40B4-BE49-F238E27FC236}">
                <a16:creationId xmlns:a16="http://schemas.microsoft.com/office/drawing/2014/main" id="{B94E12D0-03E9-4DE1-AB69-0EB848EC5D75}"/>
              </a:ext>
            </a:extLst>
          </p:cNvPr>
          <p:cNvSpPr>
            <a:spLocks noGrp="1"/>
          </p:cNvSpPr>
          <p:nvPr>
            <p:ph type="ftr" sz="quarter" idx="11"/>
          </p:nvPr>
        </p:nvSpPr>
        <p:spPr/>
        <p:txBody>
          <a:bodyPr/>
          <a:lstStyle/>
          <a:p>
            <a:endParaRPr lang="pl-PL"/>
          </a:p>
        </p:txBody>
      </p:sp>
      <p:sp>
        <p:nvSpPr>
          <p:cNvPr id="6" name="Symbol zastępczy numeru slajdu 5">
            <a:extLst>
              <a:ext uri="{FF2B5EF4-FFF2-40B4-BE49-F238E27FC236}">
                <a16:creationId xmlns:a16="http://schemas.microsoft.com/office/drawing/2014/main" id="{B139BE8E-C785-406D-894A-084FA6708148}"/>
              </a:ext>
            </a:extLst>
          </p:cNvPr>
          <p:cNvSpPr>
            <a:spLocks noGrp="1"/>
          </p:cNvSpPr>
          <p:nvPr>
            <p:ph type="sldNum" sz="quarter" idx="12"/>
          </p:nvPr>
        </p:nvSpPr>
        <p:spPr/>
        <p:txBody>
          <a:bodyPr/>
          <a:lstStyle/>
          <a:p>
            <a:fld id="{2CC125C1-973A-4B50-A175-BB9D4D17DA05}" type="slidenum">
              <a:rPr lang="pl-PL" smtClean="0"/>
              <a:t>‹#›</a:t>
            </a:fld>
            <a:endParaRPr lang="pl-PL"/>
          </a:p>
        </p:txBody>
      </p:sp>
    </p:spTree>
    <p:extLst>
      <p:ext uri="{BB962C8B-B14F-4D97-AF65-F5344CB8AC3E}">
        <p14:creationId xmlns:p14="http://schemas.microsoft.com/office/powerpoint/2010/main" val="2017898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ytuł i tekst pionowy">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5D02D35F-C3CF-4B53-8E56-F78EF9D0D95D}"/>
              </a:ext>
            </a:extLst>
          </p:cNvPr>
          <p:cNvSpPr>
            <a:spLocks noGrp="1"/>
          </p:cNvSpPr>
          <p:nvPr>
            <p:ph type="title"/>
          </p:nvPr>
        </p:nvSpPr>
        <p:spPr/>
        <p:txBody>
          <a:bodyPr/>
          <a:lstStyle/>
          <a:p>
            <a:r>
              <a:rPr lang="pl-PL"/>
              <a:t>Kliknij, aby edytować styl</a:t>
            </a:r>
          </a:p>
        </p:txBody>
      </p:sp>
      <p:sp>
        <p:nvSpPr>
          <p:cNvPr id="3" name="Symbol zastępczy tytułu pionowego 2">
            <a:extLst>
              <a:ext uri="{FF2B5EF4-FFF2-40B4-BE49-F238E27FC236}">
                <a16:creationId xmlns:a16="http://schemas.microsoft.com/office/drawing/2014/main" id="{4479C129-0C59-45E7-9021-131392B61D11}"/>
              </a:ext>
            </a:extLst>
          </p:cNvPr>
          <p:cNvSpPr>
            <a:spLocks noGrp="1"/>
          </p:cNvSpPr>
          <p:nvPr>
            <p:ph type="body" orient="vert" idx="1"/>
          </p:nvPr>
        </p:nvSpPr>
        <p:spPr/>
        <p:txBody>
          <a:bodyPr vert="eaVert"/>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daty 3">
            <a:extLst>
              <a:ext uri="{FF2B5EF4-FFF2-40B4-BE49-F238E27FC236}">
                <a16:creationId xmlns:a16="http://schemas.microsoft.com/office/drawing/2014/main" id="{D9FBC52C-7BC1-4071-9577-559D20FAD4A5}"/>
              </a:ext>
            </a:extLst>
          </p:cNvPr>
          <p:cNvSpPr>
            <a:spLocks noGrp="1"/>
          </p:cNvSpPr>
          <p:nvPr>
            <p:ph type="dt" sz="half" idx="10"/>
          </p:nvPr>
        </p:nvSpPr>
        <p:spPr/>
        <p:txBody>
          <a:bodyPr/>
          <a:lstStyle/>
          <a:p>
            <a:pPr rtl="0"/>
            <a:r>
              <a:rPr lang="pl-PL"/>
              <a:t>2016-09-08</a:t>
            </a:r>
          </a:p>
        </p:txBody>
      </p:sp>
      <p:sp>
        <p:nvSpPr>
          <p:cNvPr id="5" name="Symbol zastępczy stopki 4">
            <a:extLst>
              <a:ext uri="{FF2B5EF4-FFF2-40B4-BE49-F238E27FC236}">
                <a16:creationId xmlns:a16="http://schemas.microsoft.com/office/drawing/2014/main" id="{E5CD4A53-4B67-4827-95BC-B3846D447598}"/>
              </a:ext>
            </a:extLst>
          </p:cNvPr>
          <p:cNvSpPr>
            <a:spLocks noGrp="1"/>
          </p:cNvSpPr>
          <p:nvPr>
            <p:ph type="ftr" sz="quarter" idx="11"/>
          </p:nvPr>
        </p:nvSpPr>
        <p:spPr/>
        <p:txBody>
          <a:bodyPr/>
          <a:lstStyle/>
          <a:p>
            <a:pPr rtl="0"/>
            <a:r>
              <a:rPr lang="pl-PL"/>
              <a:t>MAŁOPOLSKI URZĄD WOJEWÓDZKI</a:t>
            </a:r>
          </a:p>
        </p:txBody>
      </p:sp>
      <p:sp>
        <p:nvSpPr>
          <p:cNvPr id="6" name="Symbol zastępczy numeru slajdu 5">
            <a:extLst>
              <a:ext uri="{FF2B5EF4-FFF2-40B4-BE49-F238E27FC236}">
                <a16:creationId xmlns:a16="http://schemas.microsoft.com/office/drawing/2014/main" id="{D3849C17-D7CA-4AD8-9D50-4B6FB472F23E}"/>
              </a:ext>
            </a:extLst>
          </p:cNvPr>
          <p:cNvSpPr>
            <a:spLocks noGrp="1"/>
          </p:cNvSpPr>
          <p:nvPr>
            <p:ph type="sldNum" sz="quarter" idx="12"/>
          </p:nvPr>
        </p:nvSpPr>
        <p:spPr/>
        <p:txBody>
          <a:bodyPr/>
          <a:lstStyle/>
          <a:p>
            <a:pPr rtl="0"/>
            <a:fld id="{CA8D9AD5-F248-4919-864A-CFD76CC027D6}" type="slidenum">
              <a:rPr lang="pl-PL" smtClean="0"/>
              <a:pPr rtl="0"/>
              <a:t>‹#›</a:t>
            </a:fld>
            <a:endParaRPr lang="pl-PL"/>
          </a:p>
        </p:txBody>
      </p:sp>
    </p:spTree>
    <p:extLst>
      <p:ext uri="{BB962C8B-B14F-4D97-AF65-F5344CB8AC3E}">
        <p14:creationId xmlns:p14="http://schemas.microsoft.com/office/powerpoint/2010/main" val="4486924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ytuł pionowy i tekst">
    <p:spTree>
      <p:nvGrpSpPr>
        <p:cNvPr id="1" name=""/>
        <p:cNvGrpSpPr/>
        <p:nvPr/>
      </p:nvGrpSpPr>
      <p:grpSpPr>
        <a:xfrm>
          <a:off x="0" y="0"/>
          <a:ext cx="0" cy="0"/>
          <a:chOff x="0" y="0"/>
          <a:chExt cx="0" cy="0"/>
        </a:xfrm>
      </p:grpSpPr>
      <p:sp>
        <p:nvSpPr>
          <p:cNvPr id="2" name="Tytuł pionowy 1">
            <a:extLst>
              <a:ext uri="{FF2B5EF4-FFF2-40B4-BE49-F238E27FC236}">
                <a16:creationId xmlns:a16="http://schemas.microsoft.com/office/drawing/2014/main" id="{948FA61A-9D5A-42A6-B375-10B07490C92B}"/>
              </a:ext>
            </a:extLst>
          </p:cNvPr>
          <p:cNvSpPr>
            <a:spLocks noGrp="1"/>
          </p:cNvSpPr>
          <p:nvPr>
            <p:ph type="title" orient="vert"/>
          </p:nvPr>
        </p:nvSpPr>
        <p:spPr>
          <a:xfrm>
            <a:off x="8724900" y="365125"/>
            <a:ext cx="2628900" cy="5811838"/>
          </a:xfrm>
        </p:spPr>
        <p:txBody>
          <a:bodyPr vert="eaVert"/>
          <a:lstStyle/>
          <a:p>
            <a:r>
              <a:rPr lang="pl-PL"/>
              <a:t>Kliknij, aby edytować styl</a:t>
            </a:r>
          </a:p>
        </p:txBody>
      </p:sp>
      <p:sp>
        <p:nvSpPr>
          <p:cNvPr id="3" name="Symbol zastępczy tytułu pionowego 2">
            <a:extLst>
              <a:ext uri="{FF2B5EF4-FFF2-40B4-BE49-F238E27FC236}">
                <a16:creationId xmlns:a16="http://schemas.microsoft.com/office/drawing/2014/main" id="{184C380D-4BA1-40D8-B57A-E3571D8B58D0}"/>
              </a:ext>
            </a:extLst>
          </p:cNvPr>
          <p:cNvSpPr>
            <a:spLocks noGrp="1"/>
          </p:cNvSpPr>
          <p:nvPr>
            <p:ph type="body" orient="vert" idx="1"/>
          </p:nvPr>
        </p:nvSpPr>
        <p:spPr>
          <a:xfrm>
            <a:off x="838200" y="365125"/>
            <a:ext cx="7734300" cy="5811838"/>
          </a:xfrm>
        </p:spPr>
        <p:txBody>
          <a:bodyPr vert="eaVert"/>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daty 3">
            <a:extLst>
              <a:ext uri="{FF2B5EF4-FFF2-40B4-BE49-F238E27FC236}">
                <a16:creationId xmlns:a16="http://schemas.microsoft.com/office/drawing/2014/main" id="{F01DC890-7C29-47E7-BC9A-2C066AB8C9E6}"/>
              </a:ext>
            </a:extLst>
          </p:cNvPr>
          <p:cNvSpPr>
            <a:spLocks noGrp="1"/>
          </p:cNvSpPr>
          <p:nvPr>
            <p:ph type="dt" sz="half" idx="10"/>
          </p:nvPr>
        </p:nvSpPr>
        <p:spPr/>
        <p:txBody>
          <a:bodyPr/>
          <a:lstStyle/>
          <a:p>
            <a:pPr rtl="0"/>
            <a:r>
              <a:rPr lang="pl-PL"/>
              <a:t>2016-09-08</a:t>
            </a:r>
          </a:p>
        </p:txBody>
      </p:sp>
      <p:sp>
        <p:nvSpPr>
          <p:cNvPr id="5" name="Symbol zastępczy stopki 4">
            <a:extLst>
              <a:ext uri="{FF2B5EF4-FFF2-40B4-BE49-F238E27FC236}">
                <a16:creationId xmlns:a16="http://schemas.microsoft.com/office/drawing/2014/main" id="{0BE57723-A3A3-4C2B-B730-E14C393EE40C}"/>
              </a:ext>
            </a:extLst>
          </p:cNvPr>
          <p:cNvSpPr>
            <a:spLocks noGrp="1"/>
          </p:cNvSpPr>
          <p:nvPr>
            <p:ph type="ftr" sz="quarter" idx="11"/>
          </p:nvPr>
        </p:nvSpPr>
        <p:spPr/>
        <p:txBody>
          <a:bodyPr/>
          <a:lstStyle/>
          <a:p>
            <a:pPr rtl="0"/>
            <a:r>
              <a:rPr lang="pl-PL"/>
              <a:t>MAŁOPOLSKI URZĄD WOJEWÓDZKI</a:t>
            </a:r>
          </a:p>
        </p:txBody>
      </p:sp>
      <p:sp>
        <p:nvSpPr>
          <p:cNvPr id="6" name="Symbol zastępczy numeru slajdu 5">
            <a:extLst>
              <a:ext uri="{FF2B5EF4-FFF2-40B4-BE49-F238E27FC236}">
                <a16:creationId xmlns:a16="http://schemas.microsoft.com/office/drawing/2014/main" id="{6663B257-8462-4973-A95D-FC4CEFE63A14}"/>
              </a:ext>
            </a:extLst>
          </p:cNvPr>
          <p:cNvSpPr>
            <a:spLocks noGrp="1"/>
          </p:cNvSpPr>
          <p:nvPr>
            <p:ph type="sldNum" sz="quarter" idx="12"/>
          </p:nvPr>
        </p:nvSpPr>
        <p:spPr/>
        <p:txBody>
          <a:bodyPr/>
          <a:lstStyle/>
          <a:p>
            <a:pPr rtl="0"/>
            <a:fld id="{CA8D9AD5-F248-4919-864A-CFD76CC027D6}" type="slidenum">
              <a:rPr lang="pl-PL" smtClean="0"/>
              <a:pPr rtl="0"/>
              <a:t>‹#›</a:t>
            </a:fld>
            <a:endParaRPr lang="pl-PL"/>
          </a:p>
        </p:txBody>
      </p:sp>
    </p:spTree>
    <p:extLst>
      <p:ext uri="{BB962C8B-B14F-4D97-AF65-F5344CB8AC3E}">
        <p14:creationId xmlns:p14="http://schemas.microsoft.com/office/powerpoint/2010/main" val="35707057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FC8F3046-EEF6-4C49-BA26-03F144E3CD9C}"/>
              </a:ext>
            </a:extLst>
          </p:cNvPr>
          <p:cNvSpPr>
            <a:spLocks noGrp="1"/>
          </p:cNvSpPr>
          <p:nvPr>
            <p:ph type="title"/>
          </p:nvPr>
        </p:nvSpPr>
        <p:spPr/>
        <p:txBody>
          <a:bodyPr/>
          <a:lstStyle/>
          <a:p>
            <a:r>
              <a:rPr lang="pl-PL"/>
              <a:t>Kliknij, aby edytować styl</a:t>
            </a:r>
          </a:p>
        </p:txBody>
      </p:sp>
      <p:sp>
        <p:nvSpPr>
          <p:cNvPr id="3" name="Symbol zastępczy zawartości 2">
            <a:extLst>
              <a:ext uri="{FF2B5EF4-FFF2-40B4-BE49-F238E27FC236}">
                <a16:creationId xmlns:a16="http://schemas.microsoft.com/office/drawing/2014/main" id="{788F4DB6-0004-401D-97D8-14B45A770DAB}"/>
              </a:ext>
            </a:extLst>
          </p:cNvPr>
          <p:cNvSpPr>
            <a:spLocks noGrp="1"/>
          </p:cNvSpPr>
          <p:nvPr>
            <p:ph idx="1"/>
          </p:nvPr>
        </p:nvSpPr>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daty 3">
            <a:extLst>
              <a:ext uri="{FF2B5EF4-FFF2-40B4-BE49-F238E27FC236}">
                <a16:creationId xmlns:a16="http://schemas.microsoft.com/office/drawing/2014/main" id="{5A98016E-C6CB-426F-95A4-68FC77F4453F}"/>
              </a:ext>
            </a:extLst>
          </p:cNvPr>
          <p:cNvSpPr>
            <a:spLocks noGrp="1"/>
          </p:cNvSpPr>
          <p:nvPr>
            <p:ph type="dt" sz="half" idx="10"/>
          </p:nvPr>
        </p:nvSpPr>
        <p:spPr/>
        <p:txBody>
          <a:bodyPr/>
          <a:lstStyle/>
          <a:p>
            <a:pPr rtl="0"/>
            <a:r>
              <a:rPr lang="pl-PL"/>
              <a:t>2016-09-08</a:t>
            </a:r>
            <a:endParaRPr lang="pl-PL" dirty="0"/>
          </a:p>
        </p:txBody>
      </p:sp>
      <p:sp>
        <p:nvSpPr>
          <p:cNvPr id="5" name="Symbol zastępczy stopki 4">
            <a:extLst>
              <a:ext uri="{FF2B5EF4-FFF2-40B4-BE49-F238E27FC236}">
                <a16:creationId xmlns:a16="http://schemas.microsoft.com/office/drawing/2014/main" id="{B07EFA4D-B380-4B68-BBA4-FB9E653C5D18}"/>
              </a:ext>
            </a:extLst>
          </p:cNvPr>
          <p:cNvSpPr>
            <a:spLocks noGrp="1"/>
          </p:cNvSpPr>
          <p:nvPr>
            <p:ph type="ftr" sz="quarter" idx="11"/>
          </p:nvPr>
        </p:nvSpPr>
        <p:spPr/>
        <p:txBody>
          <a:bodyPr/>
          <a:lstStyle/>
          <a:p>
            <a:pPr rtl="0"/>
            <a:r>
              <a:rPr lang="pl-PL"/>
              <a:t>MAŁOPOLSKI URZĄD WOJEWÓDZKI</a:t>
            </a:r>
            <a:endParaRPr lang="pl-PL" dirty="0"/>
          </a:p>
        </p:txBody>
      </p:sp>
      <p:sp>
        <p:nvSpPr>
          <p:cNvPr id="6" name="Symbol zastępczy numeru slajdu 5">
            <a:extLst>
              <a:ext uri="{FF2B5EF4-FFF2-40B4-BE49-F238E27FC236}">
                <a16:creationId xmlns:a16="http://schemas.microsoft.com/office/drawing/2014/main" id="{269363D9-78B9-4E63-BCAD-945166C61CC2}"/>
              </a:ext>
            </a:extLst>
          </p:cNvPr>
          <p:cNvSpPr>
            <a:spLocks noGrp="1"/>
          </p:cNvSpPr>
          <p:nvPr>
            <p:ph type="sldNum" sz="quarter" idx="12"/>
          </p:nvPr>
        </p:nvSpPr>
        <p:spPr/>
        <p:txBody>
          <a:bodyPr/>
          <a:lstStyle/>
          <a:p>
            <a:pPr rtl="0"/>
            <a:fld id="{CA8D9AD5-F248-4919-864A-CFD76CC027D6}" type="slidenum">
              <a:rPr lang="pl-PL" smtClean="0"/>
              <a:pPr rtl="0"/>
              <a:t>‹#›</a:t>
            </a:fld>
            <a:endParaRPr lang="pl-PL" dirty="0"/>
          </a:p>
        </p:txBody>
      </p:sp>
    </p:spTree>
    <p:extLst>
      <p:ext uri="{BB962C8B-B14F-4D97-AF65-F5344CB8AC3E}">
        <p14:creationId xmlns:p14="http://schemas.microsoft.com/office/powerpoint/2010/main" val="18366820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Nagłówek sekcji">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35FA6AFD-E0F1-42FC-812A-8390BB14FEFE}"/>
              </a:ext>
            </a:extLst>
          </p:cNvPr>
          <p:cNvSpPr>
            <a:spLocks noGrp="1"/>
          </p:cNvSpPr>
          <p:nvPr>
            <p:ph type="title"/>
          </p:nvPr>
        </p:nvSpPr>
        <p:spPr>
          <a:xfrm>
            <a:off x="831850" y="1709738"/>
            <a:ext cx="10515600" cy="2852737"/>
          </a:xfrm>
        </p:spPr>
        <p:txBody>
          <a:bodyPr anchor="b"/>
          <a:lstStyle>
            <a:lvl1pPr>
              <a:defRPr sz="6000"/>
            </a:lvl1pPr>
          </a:lstStyle>
          <a:p>
            <a:r>
              <a:rPr lang="pl-PL"/>
              <a:t>Kliknij, aby edytować styl</a:t>
            </a:r>
          </a:p>
        </p:txBody>
      </p:sp>
      <p:sp>
        <p:nvSpPr>
          <p:cNvPr id="3" name="Symbol zastępczy tekstu 2">
            <a:extLst>
              <a:ext uri="{FF2B5EF4-FFF2-40B4-BE49-F238E27FC236}">
                <a16:creationId xmlns:a16="http://schemas.microsoft.com/office/drawing/2014/main" id="{3F64C41A-CDA1-4016-88C1-2F37D49A5B6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pl-PL"/>
              <a:t>Kliknij, aby edytować style wzorca tekstu</a:t>
            </a:r>
          </a:p>
        </p:txBody>
      </p:sp>
      <p:sp>
        <p:nvSpPr>
          <p:cNvPr id="4" name="Symbol zastępczy daty 3">
            <a:extLst>
              <a:ext uri="{FF2B5EF4-FFF2-40B4-BE49-F238E27FC236}">
                <a16:creationId xmlns:a16="http://schemas.microsoft.com/office/drawing/2014/main" id="{672B1411-2E7A-4844-9A8D-1530C6ABC9F0}"/>
              </a:ext>
            </a:extLst>
          </p:cNvPr>
          <p:cNvSpPr>
            <a:spLocks noGrp="1"/>
          </p:cNvSpPr>
          <p:nvPr>
            <p:ph type="dt" sz="half" idx="10"/>
          </p:nvPr>
        </p:nvSpPr>
        <p:spPr/>
        <p:txBody>
          <a:bodyPr/>
          <a:lstStyle/>
          <a:p>
            <a:pPr rtl="0"/>
            <a:r>
              <a:rPr lang="pl-PL"/>
              <a:t>2016-09-08</a:t>
            </a:r>
          </a:p>
        </p:txBody>
      </p:sp>
      <p:sp>
        <p:nvSpPr>
          <p:cNvPr id="5" name="Symbol zastępczy stopki 4">
            <a:extLst>
              <a:ext uri="{FF2B5EF4-FFF2-40B4-BE49-F238E27FC236}">
                <a16:creationId xmlns:a16="http://schemas.microsoft.com/office/drawing/2014/main" id="{62C46053-B3E1-4A2B-8EA1-B4BECDD06387}"/>
              </a:ext>
            </a:extLst>
          </p:cNvPr>
          <p:cNvSpPr>
            <a:spLocks noGrp="1"/>
          </p:cNvSpPr>
          <p:nvPr>
            <p:ph type="ftr" sz="quarter" idx="11"/>
          </p:nvPr>
        </p:nvSpPr>
        <p:spPr/>
        <p:txBody>
          <a:bodyPr/>
          <a:lstStyle/>
          <a:p>
            <a:pPr rtl="0"/>
            <a:r>
              <a:rPr lang="pl-PL"/>
              <a:t>MAŁOPOLSKI URZĄD WOJEWÓDZKI</a:t>
            </a:r>
          </a:p>
        </p:txBody>
      </p:sp>
      <p:sp>
        <p:nvSpPr>
          <p:cNvPr id="6" name="Symbol zastępczy numeru slajdu 5">
            <a:extLst>
              <a:ext uri="{FF2B5EF4-FFF2-40B4-BE49-F238E27FC236}">
                <a16:creationId xmlns:a16="http://schemas.microsoft.com/office/drawing/2014/main" id="{677D6B11-1798-4A3B-918C-E25BA9F42217}"/>
              </a:ext>
            </a:extLst>
          </p:cNvPr>
          <p:cNvSpPr>
            <a:spLocks noGrp="1"/>
          </p:cNvSpPr>
          <p:nvPr>
            <p:ph type="sldNum" sz="quarter" idx="12"/>
          </p:nvPr>
        </p:nvSpPr>
        <p:spPr/>
        <p:txBody>
          <a:bodyPr/>
          <a:lstStyle/>
          <a:p>
            <a:pPr rtl="0"/>
            <a:fld id="{CA8D9AD5-F248-4919-864A-CFD76CC027D6}" type="slidenum">
              <a:rPr lang="pl-PL" smtClean="0"/>
              <a:pPr rtl="0"/>
              <a:t>‹#›</a:t>
            </a:fld>
            <a:endParaRPr lang="pl-PL"/>
          </a:p>
        </p:txBody>
      </p:sp>
    </p:spTree>
    <p:extLst>
      <p:ext uri="{BB962C8B-B14F-4D97-AF65-F5344CB8AC3E}">
        <p14:creationId xmlns:p14="http://schemas.microsoft.com/office/powerpoint/2010/main" val="22088645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wa elementy zawartości">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9124DC42-E096-4BC8-8D5F-43C207C1CB12}"/>
              </a:ext>
            </a:extLst>
          </p:cNvPr>
          <p:cNvSpPr>
            <a:spLocks noGrp="1"/>
          </p:cNvSpPr>
          <p:nvPr>
            <p:ph type="title"/>
          </p:nvPr>
        </p:nvSpPr>
        <p:spPr/>
        <p:txBody>
          <a:bodyPr/>
          <a:lstStyle/>
          <a:p>
            <a:r>
              <a:rPr lang="pl-PL"/>
              <a:t>Kliknij, aby edytować styl</a:t>
            </a:r>
          </a:p>
        </p:txBody>
      </p:sp>
      <p:sp>
        <p:nvSpPr>
          <p:cNvPr id="3" name="Symbol zastępczy zawartości 2">
            <a:extLst>
              <a:ext uri="{FF2B5EF4-FFF2-40B4-BE49-F238E27FC236}">
                <a16:creationId xmlns:a16="http://schemas.microsoft.com/office/drawing/2014/main" id="{8726DF6C-1375-42F8-B3FD-2498721A3126}"/>
              </a:ext>
            </a:extLst>
          </p:cNvPr>
          <p:cNvSpPr>
            <a:spLocks noGrp="1"/>
          </p:cNvSpPr>
          <p:nvPr>
            <p:ph sz="half" idx="1"/>
          </p:nvPr>
        </p:nvSpPr>
        <p:spPr>
          <a:xfrm>
            <a:off x="838200" y="1825625"/>
            <a:ext cx="5181600" cy="4351338"/>
          </a:xfr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zawartości 3">
            <a:extLst>
              <a:ext uri="{FF2B5EF4-FFF2-40B4-BE49-F238E27FC236}">
                <a16:creationId xmlns:a16="http://schemas.microsoft.com/office/drawing/2014/main" id="{8680C67F-91A3-43DA-BDD3-5701924F386E}"/>
              </a:ext>
            </a:extLst>
          </p:cNvPr>
          <p:cNvSpPr>
            <a:spLocks noGrp="1"/>
          </p:cNvSpPr>
          <p:nvPr>
            <p:ph sz="half" idx="2"/>
          </p:nvPr>
        </p:nvSpPr>
        <p:spPr>
          <a:xfrm>
            <a:off x="6172200" y="1825625"/>
            <a:ext cx="5181600" cy="4351338"/>
          </a:xfr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5" name="Symbol zastępczy daty 4">
            <a:extLst>
              <a:ext uri="{FF2B5EF4-FFF2-40B4-BE49-F238E27FC236}">
                <a16:creationId xmlns:a16="http://schemas.microsoft.com/office/drawing/2014/main" id="{2A9B6025-7FB7-499E-9255-3FF5614AADC6}"/>
              </a:ext>
            </a:extLst>
          </p:cNvPr>
          <p:cNvSpPr>
            <a:spLocks noGrp="1"/>
          </p:cNvSpPr>
          <p:nvPr>
            <p:ph type="dt" sz="half" idx="10"/>
          </p:nvPr>
        </p:nvSpPr>
        <p:spPr/>
        <p:txBody>
          <a:bodyPr/>
          <a:lstStyle/>
          <a:p>
            <a:pPr rtl="0"/>
            <a:r>
              <a:rPr lang="pl-PL"/>
              <a:t>2016-09-08</a:t>
            </a:r>
          </a:p>
        </p:txBody>
      </p:sp>
      <p:sp>
        <p:nvSpPr>
          <p:cNvPr id="6" name="Symbol zastępczy stopki 5">
            <a:extLst>
              <a:ext uri="{FF2B5EF4-FFF2-40B4-BE49-F238E27FC236}">
                <a16:creationId xmlns:a16="http://schemas.microsoft.com/office/drawing/2014/main" id="{2F0C4308-84F6-4BFE-A912-5B4A90367EBA}"/>
              </a:ext>
            </a:extLst>
          </p:cNvPr>
          <p:cNvSpPr>
            <a:spLocks noGrp="1"/>
          </p:cNvSpPr>
          <p:nvPr>
            <p:ph type="ftr" sz="quarter" idx="11"/>
          </p:nvPr>
        </p:nvSpPr>
        <p:spPr/>
        <p:txBody>
          <a:bodyPr/>
          <a:lstStyle/>
          <a:p>
            <a:pPr rtl="0"/>
            <a:r>
              <a:rPr lang="pl-PL"/>
              <a:t>MAŁOPOLSKI URZĄD WOJEWÓDZKI</a:t>
            </a:r>
          </a:p>
        </p:txBody>
      </p:sp>
      <p:sp>
        <p:nvSpPr>
          <p:cNvPr id="7" name="Symbol zastępczy numeru slajdu 6">
            <a:extLst>
              <a:ext uri="{FF2B5EF4-FFF2-40B4-BE49-F238E27FC236}">
                <a16:creationId xmlns:a16="http://schemas.microsoft.com/office/drawing/2014/main" id="{3E110023-7C90-4493-A2D4-AB09F7AFB116}"/>
              </a:ext>
            </a:extLst>
          </p:cNvPr>
          <p:cNvSpPr>
            <a:spLocks noGrp="1"/>
          </p:cNvSpPr>
          <p:nvPr>
            <p:ph type="sldNum" sz="quarter" idx="12"/>
          </p:nvPr>
        </p:nvSpPr>
        <p:spPr/>
        <p:txBody>
          <a:bodyPr/>
          <a:lstStyle/>
          <a:p>
            <a:pPr rtl="0"/>
            <a:fld id="{A0ECE5F2-81AA-4605-B028-6FBA391056AF}" type="slidenum">
              <a:rPr lang="pl-PL" smtClean="0"/>
              <a:pPr rtl="0"/>
              <a:t>‹#›</a:t>
            </a:fld>
            <a:endParaRPr lang="pl-PL"/>
          </a:p>
        </p:txBody>
      </p:sp>
    </p:spTree>
    <p:extLst>
      <p:ext uri="{BB962C8B-B14F-4D97-AF65-F5344CB8AC3E}">
        <p14:creationId xmlns:p14="http://schemas.microsoft.com/office/powerpoint/2010/main" val="18462305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ównanie">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77A881BF-D41B-4490-953B-B24DA83B9A90}"/>
              </a:ext>
            </a:extLst>
          </p:cNvPr>
          <p:cNvSpPr>
            <a:spLocks noGrp="1"/>
          </p:cNvSpPr>
          <p:nvPr>
            <p:ph type="title"/>
          </p:nvPr>
        </p:nvSpPr>
        <p:spPr>
          <a:xfrm>
            <a:off x="839788" y="365125"/>
            <a:ext cx="10515600" cy="1325563"/>
          </a:xfrm>
        </p:spPr>
        <p:txBody>
          <a:bodyPr/>
          <a:lstStyle/>
          <a:p>
            <a:r>
              <a:rPr lang="pl-PL"/>
              <a:t>Kliknij, aby edytować styl</a:t>
            </a:r>
          </a:p>
        </p:txBody>
      </p:sp>
      <p:sp>
        <p:nvSpPr>
          <p:cNvPr id="3" name="Symbol zastępczy tekstu 2">
            <a:extLst>
              <a:ext uri="{FF2B5EF4-FFF2-40B4-BE49-F238E27FC236}">
                <a16:creationId xmlns:a16="http://schemas.microsoft.com/office/drawing/2014/main" id="{8388C9FC-3A79-4E74-A44A-37913C4B183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Kliknij, aby edytować style wzorca tekstu</a:t>
            </a:r>
          </a:p>
        </p:txBody>
      </p:sp>
      <p:sp>
        <p:nvSpPr>
          <p:cNvPr id="4" name="Symbol zastępczy zawartości 3">
            <a:extLst>
              <a:ext uri="{FF2B5EF4-FFF2-40B4-BE49-F238E27FC236}">
                <a16:creationId xmlns:a16="http://schemas.microsoft.com/office/drawing/2014/main" id="{B5EF50E2-BE76-4709-A2F5-D384A62E5BBA}"/>
              </a:ext>
            </a:extLst>
          </p:cNvPr>
          <p:cNvSpPr>
            <a:spLocks noGrp="1"/>
          </p:cNvSpPr>
          <p:nvPr>
            <p:ph sz="half" idx="2"/>
          </p:nvPr>
        </p:nvSpPr>
        <p:spPr>
          <a:xfrm>
            <a:off x="839788" y="2505075"/>
            <a:ext cx="5157787" cy="3684588"/>
          </a:xfr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5" name="Symbol zastępczy tekstu 4">
            <a:extLst>
              <a:ext uri="{FF2B5EF4-FFF2-40B4-BE49-F238E27FC236}">
                <a16:creationId xmlns:a16="http://schemas.microsoft.com/office/drawing/2014/main" id="{542E894B-31A5-46CC-9BA4-95BA82A5ECA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Kliknij, aby edytować style wzorca tekstu</a:t>
            </a:r>
          </a:p>
        </p:txBody>
      </p:sp>
      <p:sp>
        <p:nvSpPr>
          <p:cNvPr id="6" name="Symbol zastępczy zawartości 5">
            <a:extLst>
              <a:ext uri="{FF2B5EF4-FFF2-40B4-BE49-F238E27FC236}">
                <a16:creationId xmlns:a16="http://schemas.microsoft.com/office/drawing/2014/main" id="{F57AE189-42AF-4717-B304-3FE7C7A17F74}"/>
              </a:ext>
            </a:extLst>
          </p:cNvPr>
          <p:cNvSpPr>
            <a:spLocks noGrp="1"/>
          </p:cNvSpPr>
          <p:nvPr>
            <p:ph sz="quarter" idx="4"/>
          </p:nvPr>
        </p:nvSpPr>
        <p:spPr>
          <a:xfrm>
            <a:off x="6172200" y="2505075"/>
            <a:ext cx="5183188" cy="3684588"/>
          </a:xfr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7" name="Symbol zastępczy daty 6">
            <a:extLst>
              <a:ext uri="{FF2B5EF4-FFF2-40B4-BE49-F238E27FC236}">
                <a16:creationId xmlns:a16="http://schemas.microsoft.com/office/drawing/2014/main" id="{0D4B87B6-A387-4767-B7B3-6AAB5D50E014}"/>
              </a:ext>
            </a:extLst>
          </p:cNvPr>
          <p:cNvSpPr>
            <a:spLocks noGrp="1"/>
          </p:cNvSpPr>
          <p:nvPr>
            <p:ph type="dt" sz="half" idx="10"/>
          </p:nvPr>
        </p:nvSpPr>
        <p:spPr/>
        <p:txBody>
          <a:bodyPr/>
          <a:lstStyle/>
          <a:p>
            <a:pPr rtl="0"/>
            <a:r>
              <a:rPr lang="pl-PL"/>
              <a:t>2016-09-08</a:t>
            </a:r>
          </a:p>
        </p:txBody>
      </p:sp>
      <p:sp>
        <p:nvSpPr>
          <p:cNvPr id="8" name="Symbol zastępczy stopki 7">
            <a:extLst>
              <a:ext uri="{FF2B5EF4-FFF2-40B4-BE49-F238E27FC236}">
                <a16:creationId xmlns:a16="http://schemas.microsoft.com/office/drawing/2014/main" id="{D6763EED-07AD-4FA3-97A5-3991218C6D08}"/>
              </a:ext>
            </a:extLst>
          </p:cNvPr>
          <p:cNvSpPr>
            <a:spLocks noGrp="1"/>
          </p:cNvSpPr>
          <p:nvPr>
            <p:ph type="ftr" sz="quarter" idx="11"/>
          </p:nvPr>
        </p:nvSpPr>
        <p:spPr/>
        <p:txBody>
          <a:bodyPr/>
          <a:lstStyle/>
          <a:p>
            <a:pPr rtl="0"/>
            <a:r>
              <a:rPr lang="pl-PL"/>
              <a:t>MAŁOPOLSKI URZĄD WOJEWÓDZKI</a:t>
            </a:r>
          </a:p>
        </p:txBody>
      </p:sp>
      <p:sp>
        <p:nvSpPr>
          <p:cNvPr id="9" name="Symbol zastępczy numeru slajdu 8">
            <a:extLst>
              <a:ext uri="{FF2B5EF4-FFF2-40B4-BE49-F238E27FC236}">
                <a16:creationId xmlns:a16="http://schemas.microsoft.com/office/drawing/2014/main" id="{6F9E6736-BCD3-4776-8929-5090EE3A9016}"/>
              </a:ext>
            </a:extLst>
          </p:cNvPr>
          <p:cNvSpPr>
            <a:spLocks noGrp="1"/>
          </p:cNvSpPr>
          <p:nvPr>
            <p:ph type="sldNum" sz="quarter" idx="12"/>
          </p:nvPr>
        </p:nvSpPr>
        <p:spPr/>
        <p:txBody>
          <a:bodyPr/>
          <a:lstStyle/>
          <a:p>
            <a:pPr rtl="0"/>
            <a:fld id="{CA8D9AD5-F248-4919-864A-CFD76CC027D6}" type="slidenum">
              <a:rPr lang="pl-PL" smtClean="0"/>
              <a:pPr rtl="0"/>
              <a:t>‹#›</a:t>
            </a:fld>
            <a:endParaRPr lang="pl-PL"/>
          </a:p>
        </p:txBody>
      </p:sp>
    </p:spTree>
    <p:extLst>
      <p:ext uri="{BB962C8B-B14F-4D97-AF65-F5344CB8AC3E}">
        <p14:creationId xmlns:p14="http://schemas.microsoft.com/office/powerpoint/2010/main" val="18604082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ylko tytuł">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BD56729C-58B5-4DFE-B06E-61D976218266}"/>
              </a:ext>
            </a:extLst>
          </p:cNvPr>
          <p:cNvSpPr>
            <a:spLocks noGrp="1"/>
          </p:cNvSpPr>
          <p:nvPr>
            <p:ph type="title"/>
          </p:nvPr>
        </p:nvSpPr>
        <p:spPr/>
        <p:txBody>
          <a:bodyPr/>
          <a:lstStyle/>
          <a:p>
            <a:r>
              <a:rPr lang="pl-PL"/>
              <a:t>Kliknij, aby edytować styl</a:t>
            </a:r>
          </a:p>
        </p:txBody>
      </p:sp>
      <p:sp>
        <p:nvSpPr>
          <p:cNvPr id="3" name="Symbol zastępczy daty 2">
            <a:extLst>
              <a:ext uri="{FF2B5EF4-FFF2-40B4-BE49-F238E27FC236}">
                <a16:creationId xmlns:a16="http://schemas.microsoft.com/office/drawing/2014/main" id="{0C0240E3-5FCB-438E-B26C-DA9A6A02C529}"/>
              </a:ext>
            </a:extLst>
          </p:cNvPr>
          <p:cNvSpPr>
            <a:spLocks noGrp="1"/>
          </p:cNvSpPr>
          <p:nvPr>
            <p:ph type="dt" sz="half" idx="10"/>
          </p:nvPr>
        </p:nvSpPr>
        <p:spPr/>
        <p:txBody>
          <a:bodyPr/>
          <a:lstStyle/>
          <a:p>
            <a:pPr rtl="0"/>
            <a:r>
              <a:rPr lang="pl-PL"/>
              <a:t>2016-09-08</a:t>
            </a:r>
          </a:p>
        </p:txBody>
      </p:sp>
      <p:sp>
        <p:nvSpPr>
          <p:cNvPr id="4" name="Symbol zastępczy stopki 3">
            <a:extLst>
              <a:ext uri="{FF2B5EF4-FFF2-40B4-BE49-F238E27FC236}">
                <a16:creationId xmlns:a16="http://schemas.microsoft.com/office/drawing/2014/main" id="{7B39CC98-EE6E-41F6-B467-E603A0A9C791}"/>
              </a:ext>
            </a:extLst>
          </p:cNvPr>
          <p:cNvSpPr>
            <a:spLocks noGrp="1"/>
          </p:cNvSpPr>
          <p:nvPr>
            <p:ph type="ftr" sz="quarter" idx="11"/>
          </p:nvPr>
        </p:nvSpPr>
        <p:spPr/>
        <p:txBody>
          <a:bodyPr/>
          <a:lstStyle/>
          <a:p>
            <a:pPr rtl="0"/>
            <a:r>
              <a:rPr lang="pl-PL"/>
              <a:t>MAŁOPOLSKI URZĄD WOJEWÓDZKI</a:t>
            </a:r>
          </a:p>
        </p:txBody>
      </p:sp>
      <p:sp>
        <p:nvSpPr>
          <p:cNvPr id="5" name="Symbol zastępczy numeru slajdu 4">
            <a:extLst>
              <a:ext uri="{FF2B5EF4-FFF2-40B4-BE49-F238E27FC236}">
                <a16:creationId xmlns:a16="http://schemas.microsoft.com/office/drawing/2014/main" id="{CE2AEADB-88F4-48C0-BCB1-8D17DD3D6882}"/>
              </a:ext>
            </a:extLst>
          </p:cNvPr>
          <p:cNvSpPr>
            <a:spLocks noGrp="1"/>
          </p:cNvSpPr>
          <p:nvPr>
            <p:ph type="sldNum" sz="quarter" idx="12"/>
          </p:nvPr>
        </p:nvSpPr>
        <p:spPr/>
        <p:txBody>
          <a:bodyPr/>
          <a:lstStyle/>
          <a:p>
            <a:pPr rtl="0"/>
            <a:fld id="{CA8D9AD5-F248-4919-864A-CFD76CC027D6}" type="slidenum">
              <a:rPr lang="pl-PL" smtClean="0"/>
              <a:pPr rtl="0"/>
              <a:t>‹#›</a:t>
            </a:fld>
            <a:endParaRPr lang="pl-PL"/>
          </a:p>
        </p:txBody>
      </p:sp>
    </p:spTree>
    <p:extLst>
      <p:ext uri="{BB962C8B-B14F-4D97-AF65-F5344CB8AC3E}">
        <p14:creationId xmlns:p14="http://schemas.microsoft.com/office/powerpoint/2010/main" val="29096727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usty">
    <p:spTree>
      <p:nvGrpSpPr>
        <p:cNvPr id="1" name=""/>
        <p:cNvGrpSpPr/>
        <p:nvPr/>
      </p:nvGrpSpPr>
      <p:grpSpPr>
        <a:xfrm>
          <a:off x="0" y="0"/>
          <a:ext cx="0" cy="0"/>
          <a:chOff x="0" y="0"/>
          <a:chExt cx="0" cy="0"/>
        </a:xfrm>
      </p:grpSpPr>
      <p:sp>
        <p:nvSpPr>
          <p:cNvPr id="2" name="Symbol zastępczy daty 1">
            <a:extLst>
              <a:ext uri="{FF2B5EF4-FFF2-40B4-BE49-F238E27FC236}">
                <a16:creationId xmlns:a16="http://schemas.microsoft.com/office/drawing/2014/main" id="{85A219DA-26A5-47B4-9C34-A47E7CED3D47}"/>
              </a:ext>
            </a:extLst>
          </p:cNvPr>
          <p:cNvSpPr>
            <a:spLocks noGrp="1"/>
          </p:cNvSpPr>
          <p:nvPr>
            <p:ph type="dt" sz="half" idx="10"/>
          </p:nvPr>
        </p:nvSpPr>
        <p:spPr/>
        <p:txBody>
          <a:bodyPr/>
          <a:lstStyle/>
          <a:p>
            <a:pPr rtl="0"/>
            <a:r>
              <a:rPr lang="pl-PL"/>
              <a:t>2016-09-08</a:t>
            </a:r>
          </a:p>
        </p:txBody>
      </p:sp>
      <p:sp>
        <p:nvSpPr>
          <p:cNvPr id="3" name="Symbol zastępczy stopki 2">
            <a:extLst>
              <a:ext uri="{FF2B5EF4-FFF2-40B4-BE49-F238E27FC236}">
                <a16:creationId xmlns:a16="http://schemas.microsoft.com/office/drawing/2014/main" id="{62409206-0575-4991-B2CC-FFCF01D4092F}"/>
              </a:ext>
            </a:extLst>
          </p:cNvPr>
          <p:cNvSpPr>
            <a:spLocks noGrp="1"/>
          </p:cNvSpPr>
          <p:nvPr>
            <p:ph type="ftr" sz="quarter" idx="11"/>
          </p:nvPr>
        </p:nvSpPr>
        <p:spPr/>
        <p:txBody>
          <a:bodyPr/>
          <a:lstStyle/>
          <a:p>
            <a:pPr rtl="0"/>
            <a:r>
              <a:rPr lang="pl-PL"/>
              <a:t>MAŁOPOLSKI URZĄD WOJEWÓDZKI</a:t>
            </a:r>
          </a:p>
        </p:txBody>
      </p:sp>
      <p:sp>
        <p:nvSpPr>
          <p:cNvPr id="4" name="Symbol zastępczy numeru slajdu 3">
            <a:extLst>
              <a:ext uri="{FF2B5EF4-FFF2-40B4-BE49-F238E27FC236}">
                <a16:creationId xmlns:a16="http://schemas.microsoft.com/office/drawing/2014/main" id="{A0F0E6C0-9DB2-4F2E-A4EA-CF398973CF63}"/>
              </a:ext>
            </a:extLst>
          </p:cNvPr>
          <p:cNvSpPr>
            <a:spLocks noGrp="1"/>
          </p:cNvSpPr>
          <p:nvPr>
            <p:ph type="sldNum" sz="quarter" idx="12"/>
          </p:nvPr>
        </p:nvSpPr>
        <p:spPr/>
        <p:txBody>
          <a:bodyPr/>
          <a:lstStyle/>
          <a:p>
            <a:pPr rtl="0"/>
            <a:fld id="{CA8D9AD5-F248-4919-864A-CFD76CC027D6}" type="slidenum">
              <a:rPr lang="pl-PL" smtClean="0"/>
              <a:pPr rtl="0"/>
              <a:t>‹#›</a:t>
            </a:fld>
            <a:endParaRPr lang="pl-PL"/>
          </a:p>
        </p:txBody>
      </p:sp>
    </p:spTree>
    <p:extLst>
      <p:ext uri="{BB962C8B-B14F-4D97-AF65-F5344CB8AC3E}">
        <p14:creationId xmlns:p14="http://schemas.microsoft.com/office/powerpoint/2010/main" val="4266967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Zawartość z podpisem">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95F1107A-CC64-49AB-99EC-B83A59EE1CED}"/>
              </a:ext>
            </a:extLst>
          </p:cNvPr>
          <p:cNvSpPr>
            <a:spLocks noGrp="1"/>
          </p:cNvSpPr>
          <p:nvPr>
            <p:ph type="title"/>
          </p:nvPr>
        </p:nvSpPr>
        <p:spPr>
          <a:xfrm>
            <a:off x="839788" y="457200"/>
            <a:ext cx="3932237" cy="1600200"/>
          </a:xfrm>
        </p:spPr>
        <p:txBody>
          <a:bodyPr anchor="b"/>
          <a:lstStyle>
            <a:lvl1pPr>
              <a:defRPr sz="3200"/>
            </a:lvl1pPr>
          </a:lstStyle>
          <a:p>
            <a:r>
              <a:rPr lang="pl-PL"/>
              <a:t>Kliknij, aby edytować styl</a:t>
            </a:r>
          </a:p>
        </p:txBody>
      </p:sp>
      <p:sp>
        <p:nvSpPr>
          <p:cNvPr id="3" name="Symbol zastępczy zawartości 2">
            <a:extLst>
              <a:ext uri="{FF2B5EF4-FFF2-40B4-BE49-F238E27FC236}">
                <a16:creationId xmlns:a16="http://schemas.microsoft.com/office/drawing/2014/main" id="{378A2B9D-83CA-4010-B5DC-D5C8047E345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tekstu 3">
            <a:extLst>
              <a:ext uri="{FF2B5EF4-FFF2-40B4-BE49-F238E27FC236}">
                <a16:creationId xmlns:a16="http://schemas.microsoft.com/office/drawing/2014/main" id="{C66C2FE2-F10C-4EFB-8432-5B6638C0423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l-PL"/>
              <a:t>Kliknij, aby edytować style wzorca tekstu</a:t>
            </a:r>
          </a:p>
        </p:txBody>
      </p:sp>
      <p:sp>
        <p:nvSpPr>
          <p:cNvPr id="5" name="Symbol zastępczy daty 4">
            <a:extLst>
              <a:ext uri="{FF2B5EF4-FFF2-40B4-BE49-F238E27FC236}">
                <a16:creationId xmlns:a16="http://schemas.microsoft.com/office/drawing/2014/main" id="{15993DDE-E26E-4F38-9061-7048B73FA109}"/>
              </a:ext>
            </a:extLst>
          </p:cNvPr>
          <p:cNvSpPr>
            <a:spLocks noGrp="1"/>
          </p:cNvSpPr>
          <p:nvPr>
            <p:ph type="dt" sz="half" idx="10"/>
          </p:nvPr>
        </p:nvSpPr>
        <p:spPr/>
        <p:txBody>
          <a:bodyPr/>
          <a:lstStyle/>
          <a:p>
            <a:pPr rtl="0"/>
            <a:r>
              <a:rPr lang="pl-PL"/>
              <a:t>2016-09-08</a:t>
            </a:r>
          </a:p>
        </p:txBody>
      </p:sp>
      <p:sp>
        <p:nvSpPr>
          <p:cNvPr id="6" name="Symbol zastępczy stopki 5">
            <a:extLst>
              <a:ext uri="{FF2B5EF4-FFF2-40B4-BE49-F238E27FC236}">
                <a16:creationId xmlns:a16="http://schemas.microsoft.com/office/drawing/2014/main" id="{F4C581EB-7794-40F2-BC04-254755305AD6}"/>
              </a:ext>
            </a:extLst>
          </p:cNvPr>
          <p:cNvSpPr>
            <a:spLocks noGrp="1"/>
          </p:cNvSpPr>
          <p:nvPr>
            <p:ph type="ftr" sz="quarter" idx="11"/>
          </p:nvPr>
        </p:nvSpPr>
        <p:spPr/>
        <p:txBody>
          <a:bodyPr/>
          <a:lstStyle/>
          <a:p>
            <a:pPr rtl="0"/>
            <a:r>
              <a:rPr lang="pl-PL"/>
              <a:t>MAŁOPOLSKI URZĄD WOJEWÓDZKI</a:t>
            </a:r>
          </a:p>
        </p:txBody>
      </p:sp>
      <p:sp>
        <p:nvSpPr>
          <p:cNvPr id="7" name="Symbol zastępczy numeru slajdu 6">
            <a:extLst>
              <a:ext uri="{FF2B5EF4-FFF2-40B4-BE49-F238E27FC236}">
                <a16:creationId xmlns:a16="http://schemas.microsoft.com/office/drawing/2014/main" id="{2D6EBD53-5179-499A-B3EA-691690AA7CF2}"/>
              </a:ext>
            </a:extLst>
          </p:cNvPr>
          <p:cNvSpPr>
            <a:spLocks noGrp="1"/>
          </p:cNvSpPr>
          <p:nvPr>
            <p:ph type="sldNum" sz="quarter" idx="12"/>
          </p:nvPr>
        </p:nvSpPr>
        <p:spPr/>
        <p:txBody>
          <a:bodyPr/>
          <a:lstStyle/>
          <a:p>
            <a:pPr rtl="0"/>
            <a:fld id="{CA8D9AD5-F248-4919-864A-CFD76CC027D6}" type="slidenum">
              <a:rPr lang="pl-PL" smtClean="0"/>
              <a:pPr rtl="0"/>
              <a:t>‹#›</a:t>
            </a:fld>
            <a:endParaRPr lang="pl-PL"/>
          </a:p>
        </p:txBody>
      </p:sp>
    </p:spTree>
    <p:extLst>
      <p:ext uri="{BB962C8B-B14F-4D97-AF65-F5344CB8AC3E}">
        <p14:creationId xmlns:p14="http://schemas.microsoft.com/office/powerpoint/2010/main" val="14799724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az z podpisem">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DFA10CEA-D39A-4C7B-8CE4-8DED498B8258}"/>
              </a:ext>
            </a:extLst>
          </p:cNvPr>
          <p:cNvSpPr>
            <a:spLocks noGrp="1"/>
          </p:cNvSpPr>
          <p:nvPr>
            <p:ph type="title"/>
          </p:nvPr>
        </p:nvSpPr>
        <p:spPr>
          <a:xfrm>
            <a:off x="839788" y="457200"/>
            <a:ext cx="3932237" cy="1600200"/>
          </a:xfrm>
        </p:spPr>
        <p:txBody>
          <a:bodyPr anchor="b"/>
          <a:lstStyle>
            <a:lvl1pPr>
              <a:defRPr sz="3200"/>
            </a:lvl1pPr>
          </a:lstStyle>
          <a:p>
            <a:r>
              <a:rPr lang="pl-PL"/>
              <a:t>Kliknij, aby edytować styl</a:t>
            </a:r>
          </a:p>
        </p:txBody>
      </p:sp>
      <p:sp>
        <p:nvSpPr>
          <p:cNvPr id="3" name="Symbol zastępczy obrazu 2">
            <a:extLst>
              <a:ext uri="{FF2B5EF4-FFF2-40B4-BE49-F238E27FC236}">
                <a16:creationId xmlns:a16="http://schemas.microsoft.com/office/drawing/2014/main" id="{233E7A1B-01E3-4F07-9049-6EB9A078551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pl-PL"/>
          </a:p>
        </p:txBody>
      </p:sp>
      <p:sp>
        <p:nvSpPr>
          <p:cNvPr id="4" name="Symbol zastępczy tekstu 3">
            <a:extLst>
              <a:ext uri="{FF2B5EF4-FFF2-40B4-BE49-F238E27FC236}">
                <a16:creationId xmlns:a16="http://schemas.microsoft.com/office/drawing/2014/main" id="{4AEE648B-31E3-4F70-A565-9E0C05E659C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l-PL"/>
              <a:t>Kliknij, aby edytować style wzorca tekstu</a:t>
            </a:r>
          </a:p>
        </p:txBody>
      </p:sp>
      <p:sp>
        <p:nvSpPr>
          <p:cNvPr id="5" name="Symbol zastępczy daty 4">
            <a:extLst>
              <a:ext uri="{FF2B5EF4-FFF2-40B4-BE49-F238E27FC236}">
                <a16:creationId xmlns:a16="http://schemas.microsoft.com/office/drawing/2014/main" id="{C3C309F2-56F3-4A7C-ABCE-FEA3A255A4EF}"/>
              </a:ext>
            </a:extLst>
          </p:cNvPr>
          <p:cNvSpPr>
            <a:spLocks noGrp="1"/>
          </p:cNvSpPr>
          <p:nvPr>
            <p:ph type="dt" sz="half" idx="10"/>
          </p:nvPr>
        </p:nvSpPr>
        <p:spPr/>
        <p:txBody>
          <a:bodyPr/>
          <a:lstStyle/>
          <a:p>
            <a:pPr rtl="0"/>
            <a:r>
              <a:rPr lang="pl-PL"/>
              <a:t>2016-09-08</a:t>
            </a:r>
          </a:p>
        </p:txBody>
      </p:sp>
      <p:sp>
        <p:nvSpPr>
          <p:cNvPr id="6" name="Symbol zastępczy stopki 5">
            <a:extLst>
              <a:ext uri="{FF2B5EF4-FFF2-40B4-BE49-F238E27FC236}">
                <a16:creationId xmlns:a16="http://schemas.microsoft.com/office/drawing/2014/main" id="{CFC9292F-FFE1-46A9-9AE4-8A8C40231299}"/>
              </a:ext>
            </a:extLst>
          </p:cNvPr>
          <p:cNvSpPr>
            <a:spLocks noGrp="1"/>
          </p:cNvSpPr>
          <p:nvPr>
            <p:ph type="ftr" sz="quarter" idx="11"/>
          </p:nvPr>
        </p:nvSpPr>
        <p:spPr/>
        <p:txBody>
          <a:bodyPr/>
          <a:lstStyle/>
          <a:p>
            <a:pPr rtl="0"/>
            <a:r>
              <a:rPr lang="pl-PL"/>
              <a:t>MAŁOPOLSKI URZĄD WOJEWÓDZKI</a:t>
            </a:r>
          </a:p>
        </p:txBody>
      </p:sp>
      <p:sp>
        <p:nvSpPr>
          <p:cNvPr id="7" name="Symbol zastępczy numeru slajdu 6">
            <a:extLst>
              <a:ext uri="{FF2B5EF4-FFF2-40B4-BE49-F238E27FC236}">
                <a16:creationId xmlns:a16="http://schemas.microsoft.com/office/drawing/2014/main" id="{D248095C-5C5B-48BA-8249-1B2BB0A2C38A}"/>
              </a:ext>
            </a:extLst>
          </p:cNvPr>
          <p:cNvSpPr>
            <a:spLocks noGrp="1"/>
          </p:cNvSpPr>
          <p:nvPr>
            <p:ph type="sldNum" sz="quarter" idx="12"/>
          </p:nvPr>
        </p:nvSpPr>
        <p:spPr/>
        <p:txBody>
          <a:bodyPr/>
          <a:lstStyle/>
          <a:p>
            <a:pPr rtl="0"/>
            <a:fld id="{CA8D9AD5-F248-4919-864A-CFD76CC027D6}" type="slidenum">
              <a:rPr lang="pl-PL" smtClean="0"/>
              <a:pPr rtl="0"/>
              <a:t>‹#›</a:t>
            </a:fld>
            <a:endParaRPr lang="pl-PL"/>
          </a:p>
        </p:txBody>
      </p:sp>
    </p:spTree>
    <p:extLst>
      <p:ext uri="{BB962C8B-B14F-4D97-AF65-F5344CB8AC3E}">
        <p14:creationId xmlns:p14="http://schemas.microsoft.com/office/powerpoint/2010/main" val="28407576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ymbol zastępczy tytułu 1">
            <a:extLst>
              <a:ext uri="{FF2B5EF4-FFF2-40B4-BE49-F238E27FC236}">
                <a16:creationId xmlns:a16="http://schemas.microsoft.com/office/drawing/2014/main" id="{3BEB99BA-7E2A-45B0-A0E8-344757E9E3F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pl-PL"/>
              <a:t>Kliknij, aby edytować styl</a:t>
            </a:r>
          </a:p>
        </p:txBody>
      </p:sp>
      <p:sp>
        <p:nvSpPr>
          <p:cNvPr id="3" name="Symbol zastępczy tekstu 2">
            <a:extLst>
              <a:ext uri="{FF2B5EF4-FFF2-40B4-BE49-F238E27FC236}">
                <a16:creationId xmlns:a16="http://schemas.microsoft.com/office/drawing/2014/main" id="{9A8CE2B4-BC29-48E4-B18A-BDC794E4F61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daty 3">
            <a:extLst>
              <a:ext uri="{FF2B5EF4-FFF2-40B4-BE49-F238E27FC236}">
                <a16:creationId xmlns:a16="http://schemas.microsoft.com/office/drawing/2014/main" id="{F00B429D-7D88-4D67-B769-1067F6B7604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rtl="0"/>
            <a:r>
              <a:rPr lang="pl-PL"/>
              <a:t>2016-09-08</a:t>
            </a:r>
            <a:endParaRPr lang="en-US" dirty="0"/>
          </a:p>
        </p:txBody>
      </p:sp>
      <p:sp>
        <p:nvSpPr>
          <p:cNvPr id="5" name="Symbol zastępczy stopki 4">
            <a:extLst>
              <a:ext uri="{FF2B5EF4-FFF2-40B4-BE49-F238E27FC236}">
                <a16:creationId xmlns:a16="http://schemas.microsoft.com/office/drawing/2014/main" id="{9F12086C-BF3C-489D-B664-24700C657D6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rtl="0"/>
            <a:r>
              <a:rPr lang="en-US"/>
              <a:t>MAŁOPOLSKI URZĄD WOJEWÓDZKI</a:t>
            </a:r>
            <a:endParaRPr lang="en-US" dirty="0"/>
          </a:p>
        </p:txBody>
      </p:sp>
      <p:sp>
        <p:nvSpPr>
          <p:cNvPr id="6" name="Symbol zastępczy numeru slajdu 5">
            <a:extLst>
              <a:ext uri="{FF2B5EF4-FFF2-40B4-BE49-F238E27FC236}">
                <a16:creationId xmlns:a16="http://schemas.microsoft.com/office/drawing/2014/main" id="{9D39DA13-4BE3-46F1-98E3-65E7A74479C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rtl="0"/>
            <a:fld id="{CA8D9AD5-F248-4919-864A-CFD76CC027D6}" type="slidenum">
              <a:rPr lang="en-US" smtClean="0"/>
              <a:pPr rtl="0"/>
              <a:t>‹#›</a:t>
            </a:fld>
            <a:endParaRPr lang="en-US" dirty="0"/>
          </a:p>
        </p:txBody>
      </p:sp>
    </p:spTree>
    <p:extLst>
      <p:ext uri="{BB962C8B-B14F-4D97-AF65-F5344CB8AC3E}">
        <p14:creationId xmlns:p14="http://schemas.microsoft.com/office/powerpoint/2010/main" val="348476244"/>
      </p:ext>
    </p:extLst>
  </p:cSld>
  <p:clrMap bg1="lt1" tx1="dk1" bg2="lt2" tx2="dk2" accent1="accent1" accent2="accent2" accent3="accent3" accent4="accent4" accent5="accent5" accent6="accent6" hlink="hlink" folHlink="folHlink"/>
  <p:sldLayoutIdLst>
    <p:sldLayoutId id="2147483665" r:id="rId1"/>
    <p:sldLayoutId id="2147483666" r:id="rId2"/>
    <p:sldLayoutId id="2147483667" r:id="rId3"/>
    <p:sldLayoutId id="2147483668" r:id="rId4"/>
    <p:sldLayoutId id="2147483669" r:id="rId5"/>
    <p:sldLayoutId id="2147483670" r:id="rId6"/>
    <p:sldLayoutId id="2147483671" r:id="rId7"/>
    <p:sldLayoutId id="2147483672" r:id="rId8"/>
    <p:sldLayoutId id="2147483673" r:id="rId9"/>
    <p:sldLayoutId id="2147483674" r:id="rId10"/>
    <p:sldLayoutId id="2147483675"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2.jpeg"/><Relationship Id="rId7" Type="http://schemas.openxmlformats.org/officeDocument/2006/relationships/diagramColors" Target="../diagrams/colors2.xml"/><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s>
</file>

<file path=ppt/slides/_rels/slide1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8" Type="http://schemas.microsoft.com/office/2007/relationships/diagramDrawing" Target="../diagrams/drawing3.xml"/><Relationship Id="rId3" Type="http://schemas.openxmlformats.org/officeDocument/2006/relationships/image" Target="../media/image2.jpeg"/><Relationship Id="rId7" Type="http://schemas.openxmlformats.org/officeDocument/2006/relationships/diagramColors" Target="../diagrams/colors3.xml"/><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diagramQuickStyle" Target="../diagrams/quickStyle3.xml"/><Relationship Id="rId5" Type="http://schemas.openxmlformats.org/officeDocument/2006/relationships/diagramLayout" Target="../diagrams/layout3.xml"/><Relationship Id="rId4" Type="http://schemas.openxmlformats.org/officeDocument/2006/relationships/diagramData" Target="../diagrams/data3.xml"/></Relationships>
</file>

<file path=ppt/slides/_rels/slide1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4.jpeg"/><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0.xml"/><Relationship Id="rId1" Type="http://schemas.openxmlformats.org/officeDocument/2006/relationships/slideLayout" Target="../slideLayouts/slideLayout2.xml"/><Relationship Id="rId5" Type="http://schemas.openxmlformats.org/officeDocument/2006/relationships/hyperlink" Target="https://www.funduszeeuropejskie.gov.pl/strony/o-funduszach/fundusze-2021-2027/prawo-i-dokumenty/zasady-komunikacji-fe/" TargetMode="External"/><Relationship Id="rId4" Type="http://schemas.openxmlformats.org/officeDocument/2006/relationships/hyperlink" Target="https://www.gov.pl/web/planodbudowy/strategia-promocji-i-informacji-kpo" TargetMode="External"/></Relationships>
</file>

<file path=ppt/slides/_rels/slide2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7.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2.jpeg"/><Relationship Id="rId7" Type="http://schemas.openxmlformats.org/officeDocument/2006/relationships/diagramColors" Target="../diagrams/colors1.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6674257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4" name="pole tekstowe 3">
            <a:extLst>
              <a:ext uri="{FF2B5EF4-FFF2-40B4-BE49-F238E27FC236}">
                <a16:creationId xmlns:a16="http://schemas.microsoft.com/office/drawing/2014/main" id="{9EAE2EEA-B185-44FE-BDB1-584798601875}"/>
              </a:ext>
            </a:extLst>
          </p:cNvPr>
          <p:cNvSpPr txBox="1"/>
          <p:nvPr/>
        </p:nvSpPr>
        <p:spPr>
          <a:xfrm>
            <a:off x="2711624" y="188640"/>
            <a:ext cx="5184576" cy="584775"/>
          </a:xfrm>
          <a:prstGeom prst="rect">
            <a:avLst/>
          </a:prstGeom>
          <a:noFill/>
        </p:spPr>
        <p:txBody>
          <a:bodyPr wrap="square" rtlCol="0">
            <a:spAutoFit/>
          </a:bodyPr>
          <a:lstStyle/>
          <a:p>
            <a:r>
              <a:rPr lang="pl-PL" sz="3200" b="1" dirty="0" smtClean="0">
                <a:latin typeface="Arial" panose="020B0604020202020204" pitchFamily="34" charset="0"/>
                <a:cs typeface="Arial" panose="020B0604020202020204" pitchFamily="34" charset="0"/>
              </a:rPr>
              <a:t>SKŁADANIE WNIOSKÓW</a:t>
            </a:r>
            <a:endParaRPr lang="pl-PL" sz="3200" b="1" dirty="0">
              <a:latin typeface="Arial" panose="020B0604020202020204" pitchFamily="34" charset="0"/>
              <a:cs typeface="Arial" panose="020B0604020202020204" pitchFamily="34" charset="0"/>
            </a:endParaRPr>
          </a:p>
        </p:txBody>
      </p:sp>
      <p:sp>
        <p:nvSpPr>
          <p:cNvPr id="5" name="Prostokąt 4"/>
          <p:cNvSpPr/>
          <p:nvPr/>
        </p:nvSpPr>
        <p:spPr>
          <a:xfrm>
            <a:off x="407368" y="908720"/>
            <a:ext cx="9505056" cy="4093428"/>
          </a:xfrm>
          <a:prstGeom prst="rect">
            <a:avLst/>
          </a:prstGeom>
        </p:spPr>
        <p:txBody>
          <a:bodyPr wrap="square">
            <a:spAutoFit/>
          </a:bodyPr>
          <a:lstStyle/>
          <a:p>
            <a:r>
              <a:rPr lang="pl-PL" sz="2000" dirty="0" smtClean="0">
                <a:latin typeface="Arial" panose="020B0604020202020204" pitchFamily="34" charset="0"/>
                <a:cs typeface="Arial" panose="020B0604020202020204" pitchFamily="34" charset="0"/>
              </a:rPr>
              <a:t>Podmiot </a:t>
            </a:r>
            <a:r>
              <a:rPr lang="pl-PL" sz="2000" dirty="0">
                <a:latin typeface="Arial" panose="020B0604020202020204" pitchFamily="34" charset="0"/>
                <a:cs typeface="Arial" panose="020B0604020202020204" pitchFamily="34" charset="0"/>
              </a:rPr>
              <a:t>inny niż </a:t>
            </a:r>
            <a:r>
              <a:rPr lang="pl-PL" sz="2000" dirty="0" err="1">
                <a:latin typeface="Arial" panose="020B0604020202020204" pitchFamily="34" charset="0"/>
                <a:cs typeface="Arial" panose="020B0604020202020204" pitchFamily="34" charset="0"/>
              </a:rPr>
              <a:t>jst</a:t>
            </a:r>
            <a:r>
              <a:rPr lang="pl-PL" sz="2000" dirty="0">
                <a:latin typeface="Arial" panose="020B0604020202020204" pitchFamily="34" charset="0"/>
                <a:cs typeface="Arial" panose="020B0604020202020204" pitchFamily="34" charset="0"/>
              </a:rPr>
              <a:t> na dzień składania wniosku musi dysponować dokumentem potwierdzającym tytuł prawny do lokalu, w którym będzie prowadzony żłobek, klub dziecięcy lub będzie sprawowana opieka przez dziennego opiekuna </a:t>
            </a:r>
            <a:r>
              <a:rPr lang="pl-PL" sz="2000" dirty="0" smtClean="0">
                <a:latin typeface="Arial" panose="020B0604020202020204" pitchFamily="34" charset="0"/>
                <a:cs typeface="Arial" panose="020B0604020202020204" pitchFamily="34" charset="0"/>
              </a:rPr>
              <a:t>(we wniosku podmiot składa takie oświadczenie).</a:t>
            </a:r>
          </a:p>
          <a:p>
            <a:endParaRPr lang="pl-PL" sz="2000" dirty="0">
              <a:latin typeface="Arial" panose="020B0604020202020204" pitchFamily="34" charset="0"/>
              <a:cs typeface="Arial" panose="020B0604020202020204" pitchFamily="34" charset="0"/>
            </a:endParaRPr>
          </a:p>
          <a:p>
            <a:r>
              <a:rPr lang="pl-PL" sz="2000" dirty="0">
                <a:latin typeface="Arial" panose="020B0604020202020204" pitchFamily="34" charset="0"/>
                <a:cs typeface="Arial" panose="020B0604020202020204" pitchFamily="34" charset="0"/>
              </a:rPr>
              <a:t>T</a:t>
            </a:r>
            <a:r>
              <a:rPr lang="pl-PL" sz="2000" dirty="0" smtClean="0">
                <a:latin typeface="Arial" panose="020B0604020202020204" pitchFamily="34" charset="0"/>
                <a:cs typeface="Arial" panose="020B0604020202020204" pitchFamily="34" charset="0"/>
              </a:rPr>
              <a:t>ytułem </a:t>
            </a:r>
            <a:r>
              <a:rPr lang="pl-PL" sz="2000" dirty="0">
                <a:latin typeface="Arial" panose="020B0604020202020204" pitchFamily="34" charset="0"/>
                <a:cs typeface="Arial" panose="020B0604020202020204" pitchFamily="34" charset="0"/>
              </a:rPr>
              <a:t>prawnym do lokalu jest m.in</a:t>
            </a:r>
            <a:r>
              <a:rPr lang="pl-PL" sz="2000" dirty="0" smtClean="0">
                <a:latin typeface="Arial" panose="020B0604020202020204" pitchFamily="34" charset="0"/>
                <a:cs typeface="Arial" panose="020B0604020202020204" pitchFamily="34" charset="0"/>
              </a:rPr>
              <a:t>.:</a:t>
            </a:r>
          </a:p>
          <a:p>
            <a:pPr marL="285750" indent="-285750">
              <a:buFont typeface="Wingdings" panose="05000000000000000000" pitchFamily="2" charset="2"/>
              <a:buChar char="§"/>
            </a:pPr>
            <a:r>
              <a:rPr lang="pl-PL" sz="2000" dirty="0" smtClean="0">
                <a:latin typeface="Arial" panose="020B0604020202020204" pitchFamily="34" charset="0"/>
                <a:cs typeface="Arial" panose="020B0604020202020204" pitchFamily="34" charset="0"/>
              </a:rPr>
              <a:t>akt </a:t>
            </a:r>
            <a:r>
              <a:rPr lang="pl-PL" sz="2000" dirty="0">
                <a:latin typeface="Arial" panose="020B0604020202020204" pitchFamily="34" charset="0"/>
                <a:cs typeface="Arial" panose="020B0604020202020204" pitchFamily="34" charset="0"/>
              </a:rPr>
              <a:t>notarialny potwierdzający własność lokalu, </a:t>
            </a:r>
            <a:endParaRPr lang="pl-PL" sz="2000" dirty="0" smtClean="0">
              <a:latin typeface="Arial" panose="020B0604020202020204" pitchFamily="34" charset="0"/>
              <a:cs typeface="Arial" panose="020B0604020202020204" pitchFamily="34" charset="0"/>
            </a:endParaRPr>
          </a:p>
          <a:p>
            <a:pPr marL="285750" indent="-285750">
              <a:buFont typeface="Wingdings" panose="05000000000000000000" pitchFamily="2" charset="2"/>
              <a:buChar char="§"/>
            </a:pPr>
            <a:r>
              <a:rPr lang="pl-PL" sz="2000" dirty="0" smtClean="0">
                <a:latin typeface="Arial" panose="020B0604020202020204" pitchFamily="34" charset="0"/>
                <a:cs typeface="Arial" panose="020B0604020202020204" pitchFamily="34" charset="0"/>
              </a:rPr>
              <a:t>umowa </a:t>
            </a:r>
            <a:r>
              <a:rPr lang="pl-PL" sz="2000" dirty="0">
                <a:latin typeface="Arial" panose="020B0604020202020204" pitchFamily="34" charset="0"/>
                <a:cs typeface="Arial" panose="020B0604020202020204" pitchFamily="34" charset="0"/>
              </a:rPr>
              <a:t>najmu ze wskazanymi warunkami i okresem najmu, </a:t>
            </a:r>
            <a:endParaRPr lang="pl-PL" sz="2000" dirty="0" smtClean="0">
              <a:latin typeface="Arial" panose="020B0604020202020204" pitchFamily="34" charset="0"/>
              <a:cs typeface="Arial" panose="020B0604020202020204" pitchFamily="34" charset="0"/>
            </a:endParaRPr>
          </a:p>
          <a:p>
            <a:pPr marL="285750" indent="-285750">
              <a:buFont typeface="Wingdings" panose="05000000000000000000" pitchFamily="2" charset="2"/>
              <a:buChar char="§"/>
            </a:pPr>
            <a:r>
              <a:rPr lang="pl-PL" sz="2000" dirty="0" smtClean="0">
                <a:latin typeface="Arial" panose="020B0604020202020204" pitchFamily="34" charset="0"/>
                <a:cs typeface="Arial" panose="020B0604020202020204" pitchFamily="34" charset="0"/>
              </a:rPr>
              <a:t>umowa </a:t>
            </a:r>
            <a:r>
              <a:rPr lang="pl-PL" sz="2000" dirty="0">
                <a:latin typeface="Arial" panose="020B0604020202020204" pitchFamily="34" charset="0"/>
                <a:cs typeface="Arial" panose="020B0604020202020204" pitchFamily="34" charset="0"/>
              </a:rPr>
              <a:t>dzierżawy, </a:t>
            </a:r>
            <a:endParaRPr lang="pl-PL" sz="2000" dirty="0" smtClean="0">
              <a:latin typeface="Arial" panose="020B0604020202020204" pitchFamily="34" charset="0"/>
              <a:cs typeface="Arial" panose="020B0604020202020204" pitchFamily="34" charset="0"/>
            </a:endParaRPr>
          </a:p>
          <a:p>
            <a:pPr marL="285750" indent="-285750">
              <a:buFont typeface="Wingdings" panose="05000000000000000000" pitchFamily="2" charset="2"/>
              <a:buChar char="§"/>
            </a:pPr>
            <a:r>
              <a:rPr lang="pl-PL" sz="2000" dirty="0" smtClean="0">
                <a:latin typeface="Arial" panose="020B0604020202020204" pitchFamily="34" charset="0"/>
                <a:cs typeface="Arial" panose="020B0604020202020204" pitchFamily="34" charset="0"/>
              </a:rPr>
              <a:t>umowa </a:t>
            </a:r>
            <a:r>
              <a:rPr lang="pl-PL" sz="2000" dirty="0">
                <a:latin typeface="Arial" panose="020B0604020202020204" pitchFamily="34" charset="0"/>
                <a:cs typeface="Arial" panose="020B0604020202020204" pitchFamily="34" charset="0"/>
              </a:rPr>
              <a:t>przedwstępna kupna </a:t>
            </a:r>
            <a:r>
              <a:rPr lang="pl-PL" sz="2000" dirty="0" smtClean="0">
                <a:latin typeface="Arial" panose="020B0604020202020204" pitchFamily="34" charset="0"/>
                <a:cs typeface="Arial" panose="020B0604020202020204" pitchFamily="34" charset="0"/>
              </a:rPr>
              <a:t>lokalu.</a:t>
            </a:r>
          </a:p>
          <a:p>
            <a:pPr marL="285750" indent="-285750">
              <a:buFont typeface="Wingdings" panose="05000000000000000000" pitchFamily="2" charset="2"/>
              <a:buChar char="§"/>
            </a:pPr>
            <a:endParaRPr lang="pl-PL" sz="2000" dirty="0">
              <a:latin typeface="Arial" panose="020B0604020202020204" pitchFamily="34" charset="0"/>
              <a:cs typeface="Arial" panose="020B0604020202020204" pitchFamily="34" charset="0"/>
            </a:endParaRPr>
          </a:p>
          <a:p>
            <a:pPr marL="285750" indent="-285750">
              <a:buFont typeface="Wingdings" panose="05000000000000000000" pitchFamily="2" charset="2"/>
              <a:buChar char="§"/>
            </a:pPr>
            <a:endParaRPr lang="pl-PL" sz="2000" dirty="0" smtClean="0">
              <a:latin typeface="Arial" panose="020B0604020202020204" pitchFamily="34" charset="0"/>
              <a:cs typeface="Arial" panose="020B0604020202020204" pitchFamily="34" charset="0"/>
            </a:endParaRPr>
          </a:p>
          <a:p>
            <a:r>
              <a:rPr lang="pl-PL" sz="2000" dirty="0">
                <a:latin typeface="Arial" panose="020B0604020202020204" pitchFamily="34" charset="0"/>
                <a:cs typeface="Arial" panose="020B0604020202020204" pitchFamily="34" charset="0"/>
              </a:rPr>
              <a:t>Złożenie wniosku nie jest równoznaczne z przyznaniem </a:t>
            </a:r>
            <a:r>
              <a:rPr lang="pl-PL" sz="2000" dirty="0" smtClean="0">
                <a:latin typeface="Arial" panose="020B0604020202020204" pitchFamily="34" charset="0"/>
                <a:cs typeface="Arial" panose="020B0604020202020204" pitchFamily="34" charset="0"/>
              </a:rPr>
              <a:t>dofinansowania.</a:t>
            </a:r>
          </a:p>
        </p:txBody>
      </p:sp>
    </p:spTree>
    <p:extLst>
      <p:ext uri="{BB962C8B-B14F-4D97-AF65-F5344CB8AC3E}">
        <p14:creationId xmlns:p14="http://schemas.microsoft.com/office/powerpoint/2010/main" val="17656941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5" name="Prostokąt 4"/>
          <p:cNvSpPr/>
          <p:nvPr/>
        </p:nvSpPr>
        <p:spPr>
          <a:xfrm>
            <a:off x="335360" y="980728"/>
            <a:ext cx="9865096" cy="1569660"/>
          </a:xfrm>
          <a:prstGeom prst="rect">
            <a:avLst/>
          </a:prstGeom>
        </p:spPr>
        <p:txBody>
          <a:bodyPr wrap="square">
            <a:spAutoFit/>
          </a:bodyPr>
          <a:lstStyle/>
          <a:p>
            <a:pPr marL="342900" indent="-342900">
              <a:buFont typeface="Wingdings" panose="05000000000000000000" pitchFamily="2" charset="2"/>
              <a:buChar char="v"/>
            </a:pPr>
            <a:endParaRPr lang="pl-PL" sz="2400" b="1" dirty="0" smtClean="0">
              <a:latin typeface="Arial" panose="020B0604020202020204" pitchFamily="34" charset="0"/>
              <a:cs typeface="Arial" panose="020B0604020202020204" pitchFamily="34" charset="0"/>
            </a:endParaRPr>
          </a:p>
          <a:p>
            <a:pPr marL="800100" lvl="1" indent="-342900">
              <a:buFont typeface="Wingdings" panose="05000000000000000000" pitchFamily="2" charset="2"/>
              <a:buChar char="v"/>
            </a:pPr>
            <a:endParaRPr lang="pl-PL" sz="2400" b="1" dirty="0" smtClean="0">
              <a:latin typeface="Arial" panose="020B0604020202020204" pitchFamily="34" charset="0"/>
              <a:cs typeface="Arial" panose="020B0604020202020204" pitchFamily="34" charset="0"/>
            </a:endParaRPr>
          </a:p>
          <a:p>
            <a:endParaRPr lang="pl-PL" sz="2400" b="1" dirty="0">
              <a:latin typeface="Arial" panose="020B0604020202020204" pitchFamily="34" charset="0"/>
              <a:cs typeface="Arial" panose="020B0604020202020204" pitchFamily="34" charset="0"/>
            </a:endParaRPr>
          </a:p>
          <a:p>
            <a:pPr algn="just"/>
            <a:endParaRPr lang="pl-PL" sz="2400" dirty="0">
              <a:latin typeface="Arial" panose="020B0604020202020204" pitchFamily="34" charset="0"/>
              <a:cs typeface="Arial" panose="020B0604020202020204" pitchFamily="34" charset="0"/>
            </a:endParaRPr>
          </a:p>
        </p:txBody>
      </p:sp>
      <p:graphicFrame>
        <p:nvGraphicFramePr>
          <p:cNvPr id="2" name="Diagram 1"/>
          <p:cNvGraphicFramePr/>
          <p:nvPr>
            <p:extLst>
              <p:ext uri="{D42A27DB-BD31-4B8C-83A1-F6EECF244321}">
                <p14:modId xmlns:p14="http://schemas.microsoft.com/office/powerpoint/2010/main" val="1347492765"/>
              </p:ext>
            </p:extLst>
          </p:nvPr>
        </p:nvGraphicFramePr>
        <p:xfrm>
          <a:off x="335360" y="116633"/>
          <a:ext cx="10873208" cy="607545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3" name="pole tekstowe 2"/>
          <p:cNvSpPr txBox="1"/>
          <p:nvPr/>
        </p:nvSpPr>
        <p:spPr>
          <a:xfrm>
            <a:off x="6672064" y="86680"/>
            <a:ext cx="4536504" cy="1200329"/>
          </a:xfrm>
          <a:prstGeom prst="rect">
            <a:avLst/>
          </a:prstGeom>
          <a:noFill/>
        </p:spPr>
        <p:txBody>
          <a:bodyPr wrap="square" rtlCol="0">
            <a:spAutoFit/>
          </a:bodyPr>
          <a:lstStyle/>
          <a:p>
            <a:pPr algn="ctr"/>
            <a:r>
              <a:rPr lang="pl-PL" sz="2400" b="1" dirty="0" smtClean="0">
                <a:latin typeface="Arial" panose="020B0604020202020204" pitchFamily="34" charset="0"/>
                <a:cs typeface="Arial" panose="020B0604020202020204" pitchFamily="34" charset="0"/>
              </a:rPr>
              <a:t>ŹRÓDŁA FINANSOWANIA DLA PODMIOTÓW SEKTORA PRYWATNEGO</a:t>
            </a:r>
            <a:endParaRPr lang="pl-PL" sz="2400" b="1" dirty="0">
              <a:latin typeface="Arial" panose="020B0604020202020204" pitchFamily="34" charset="0"/>
              <a:cs typeface="Arial" panose="020B0604020202020204" pitchFamily="34" charset="0"/>
            </a:endParaRPr>
          </a:p>
        </p:txBody>
      </p:sp>
      <p:sp>
        <p:nvSpPr>
          <p:cNvPr id="4" name="pole tekstowe 3"/>
          <p:cNvSpPr txBox="1"/>
          <p:nvPr/>
        </p:nvSpPr>
        <p:spPr>
          <a:xfrm>
            <a:off x="3647728" y="2852936"/>
            <a:ext cx="1008112" cy="369332"/>
          </a:xfrm>
          <a:prstGeom prst="rect">
            <a:avLst/>
          </a:prstGeom>
          <a:noFill/>
        </p:spPr>
        <p:txBody>
          <a:bodyPr wrap="square" rtlCol="0">
            <a:spAutoFit/>
          </a:bodyPr>
          <a:lstStyle/>
          <a:p>
            <a:r>
              <a:rPr lang="pl-PL" b="1" dirty="0"/>
              <a:t>lub</a:t>
            </a:r>
          </a:p>
        </p:txBody>
      </p:sp>
      <p:sp>
        <p:nvSpPr>
          <p:cNvPr id="6" name="pole tekstowe 5"/>
          <p:cNvSpPr txBox="1"/>
          <p:nvPr/>
        </p:nvSpPr>
        <p:spPr>
          <a:xfrm>
            <a:off x="6528048" y="2852936"/>
            <a:ext cx="792088" cy="369332"/>
          </a:xfrm>
          <a:prstGeom prst="rect">
            <a:avLst/>
          </a:prstGeom>
          <a:noFill/>
        </p:spPr>
        <p:txBody>
          <a:bodyPr wrap="square" rtlCol="0">
            <a:spAutoFit/>
          </a:bodyPr>
          <a:lstStyle/>
          <a:p>
            <a:r>
              <a:rPr lang="pl-PL" b="1" dirty="0"/>
              <a:t>oraz</a:t>
            </a:r>
          </a:p>
        </p:txBody>
      </p:sp>
    </p:spTree>
    <p:extLst>
      <p:ext uri="{BB962C8B-B14F-4D97-AF65-F5344CB8AC3E}">
        <p14:creationId xmlns:p14="http://schemas.microsoft.com/office/powerpoint/2010/main" val="13499791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4" name="pole tekstowe 3">
            <a:extLst>
              <a:ext uri="{FF2B5EF4-FFF2-40B4-BE49-F238E27FC236}">
                <a16:creationId xmlns:a16="http://schemas.microsoft.com/office/drawing/2014/main" id="{9EAE2EEA-B185-44FE-BDB1-584798601875}"/>
              </a:ext>
            </a:extLst>
          </p:cNvPr>
          <p:cNvSpPr txBox="1"/>
          <p:nvPr/>
        </p:nvSpPr>
        <p:spPr>
          <a:xfrm>
            <a:off x="3287687" y="188640"/>
            <a:ext cx="4464497" cy="584775"/>
          </a:xfrm>
          <a:prstGeom prst="rect">
            <a:avLst/>
          </a:prstGeom>
          <a:noFill/>
        </p:spPr>
        <p:txBody>
          <a:bodyPr wrap="square" rtlCol="0">
            <a:spAutoFit/>
          </a:bodyPr>
          <a:lstStyle/>
          <a:p>
            <a:r>
              <a:rPr lang="pl-PL" sz="3200" b="1" dirty="0" smtClean="0">
                <a:latin typeface="Arial" panose="020B0604020202020204" pitchFamily="34" charset="0"/>
                <a:cs typeface="Arial" panose="020B0604020202020204" pitchFamily="34" charset="0"/>
              </a:rPr>
              <a:t>FINANSOWANIE</a:t>
            </a:r>
            <a:endParaRPr lang="pl-PL" sz="3200" b="1" dirty="0">
              <a:latin typeface="Arial" panose="020B0604020202020204" pitchFamily="34" charset="0"/>
              <a:cs typeface="Arial" panose="020B0604020202020204" pitchFamily="34" charset="0"/>
            </a:endParaRPr>
          </a:p>
        </p:txBody>
      </p:sp>
      <p:sp>
        <p:nvSpPr>
          <p:cNvPr id="5" name="Prostokąt 4"/>
          <p:cNvSpPr/>
          <p:nvPr/>
        </p:nvSpPr>
        <p:spPr>
          <a:xfrm>
            <a:off x="335360" y="980728"/>
            <a:ext cx="9937104" cy="3477875"/>
          </a:xfrm>
          <a:prstGeom prst="rect">
            <a:avLst/>
          </a:prstGeom>
        </p:spPr>
        <p:txBody>
          <a:bodyPr wrap="square">
            <a:spAutoFit/>
          </a:bodyPr>
          <a:lstStyle/>
          <a:p>
            <a:r>
              <a:rPr lang="pl-PL" sz="2000" b="1" dirty="0" smtClean="0">
                <a:latin typeface="Arial" panose="020B0604020202020204" pitchFamily="34" charset="0"/>
                <a:cs typeface="Arial" panose="020B0604020202020204" pitchFamily="34" charset="0"/>
              </a:rPr>
              <a:t>VAT – PODATEK OD TOWARÓW I USŁUG</a:t>
            </a:r>
          </a:p>
          <a:p>
            <a:endParaRPr lang="pl-PL" sz="2000" b="1" dirty="0" smtClean="0">
              <a:latin typeface="Arial" panose="020B0604020202020204" pitchFamily="34" charset="0"/>
              <a:cs typeface="Arial" panose="020B0604020202020204" pitchFamily="34" charset="0"/>
            </a:endParaRPr>
          </a:p>
          <a:p>
            <a:r>
              <a:rPr lang="pl-PL" sz="2000" b="1" dirty="0" smtClean="0">
                <a:latin typeface="Arial" panose="020B0604020202020204" pitchFamily="34" charset="0"/>
                <a:cs typeface="Arial" panose="020B0604020202020204" pitchFamily="34" charset="0"/>
              </a:rPr>
              <a:t>KPO</a:t>
            </a:r>
          </a:p>
          <a:p>
            <a:r>
              <a:rPr lang="pl-PL" sz="2000" dirty="0" smtClean="0">
                <a:latin typeface="Arial" panose="020B0604020202020204" pitchFamily="34" charset="0"/>
                <a:cs typeface="Arial" panose="020B0604020202020204" pitchFamily="34" charset="0"/>
              </a:rPr>
              <a:t>W ramach kwoty 12 410 zł </a:t>
            </a:r>
            <a:r>
              <a:rPr lang="pl-PL" sz="2000" dirty="0">
                <a:latin typeface="Arial" panose="020B0604020202020204" pitchFamily="34" charset="0"/>
                <a:cs typeface="Arial" panose="020B0604020202020204" pitchFamily="34" charset="0"/>
              </a:rPr>
              <a:t>na utworzenie 1 miejsca opieki, </a:t>
            </a:r>
            <a:r>
              <a:rPr lang="pl-PL" sz="2000" dirty="0" smtClean="0">
                <a:latin typeface="Arial" panose="020B0604020202020204" pitchFamily="34" charset="0"/>
                <a:cs typeface="Arial" panose="020B0604020202020204" pitchFamily="34" charset="0"/>
              </a:rPr>
              <a:t>przewidziano </a:t>
            </a:r>
            <a:r>
              <a:rPr lang="pl-PL" sz="2000" dirty="0">
                <a:latin typeface="Arial" panose="020B0604020202020204" pitchFamily="34" charset="0"/>
                <a:cs typeface="Arial" panose="020B0604020202020204" pitchFamily="34" charset="0"/>
              </a:rPr>
              <a:t>środki na finansowanie podatku </a:t>
            </a:r>
            <a:r>
              <a:rPr lang="pl-PL" sz="2000" dirty="0" smtClean="0">
                <a:latin typeface="Arial" panose="020B0604020202020204" pitchFamily="34" charset="0"/>
                <a:cs typeface="Arial" panose="020B0604020202020204" pitchFamily="34" charset="0"/>
              </a:rPr>
              <a:t>VAT, </a:t>
            </a:r>
            <a:r>
              <a:rPr lang="pl-PL" sz="2000" dirty="0">
                <a:latin typeface="Arial" panose="020B0604020202020204" pitchFamily="34" charset="0"/>
                <a:cs typeface="Arial" panose="020B0604020202020204" pitchFamily="34" charset="0"/>
              </a:rPr>
              <a:t>które </a:t>
            </a:r>
            <a:r>
              <a:rPr lang="pl-PL" sz="2000" dirty="0" smtClean="0">
                <a:latin typeface="Arial" panose="020B0604020202020204" pitchFamily="34" charset="0"/>
                <a:cs typeface="Arial" panose="020B0604020202020204" pitchFamily="34" charset="0"/>
              </a:rPr>
              <a:t>będą </a:t>
            </a:r>
            <a:r>
              <a:rPr lang="pl-PL" sz="2000" dirty="0">
                <a:latin typeface="Arial" panose="020B0604020202020204" pitchFamily="34" charset="0"/>
                <a:cs typeface="Arial" panose="020B0604020202020204" pitchFamily="34" charset="0"/>
              </a:rPr>
              <a:t>pochodzić z budżetu państwa. </a:t>
            </a:r>
            <a:endParaRPr lang="pl-PL" sz="2000" dirty="0" smtClean="0">
              <a:latin typeface="Arial" panose="020B0604020202020204" pitchFamily="34" charset="0"/>
              <a:cs typeface="Arial" panose="020B0604020202020204" pitchFamily="34" charset="0"/>
            </a:endParaRPr>
          </a:p>
          <a:p>
            <a:r>
              <a:rPr lang="pl-PL" sz="2000" dirty="0">
                <a:latin typeface="Arial" panose="020B0604020202020204" pitchFamily="34" charset="0"/>
                <a:cs typeface="Arial" panose="020B0604020202020204" pitchFamily="34" charset="0"/>
              </a:rPr>
              <a:t>Dofinansowanie nie będzie uwzględniać wartości podatku VAT, jeśli podmiot posiada prawną możliwość odzyskania tego podatku.</a:t>
            </a:r>
          </a:p>
          <a:p>
            <a:endParaRPr lang="pl-PL" sz="2000" dirty="0" smtClean="0">
              <a:latin typeface="Arial" panose="020B0604020202020204" pitchFamily="34" charset="0"/>
              <a:cs typeface="Arial" panose="020B0604020202020204" pitchFamily="34" charset="0"/>
            </a:endParaRPr>
          </a:p>
          <a:p>
            <a:r>
              <a:rPr lang="pl-PL" sz="2000" b="1" dirty="0" smtClean="0">
                <a:latin typeface="Arial" panose="020B0604020202020204" pitchFamily="34" charset="0"/>
                <a:cs typeface="Arial" panose="020B0604020202020204" pitchFamily="34" charset="0"/>
              </a:rPr>
              <a:t>FERS</a:t>
            </a:r>
            <a:endParaRPr lang="pl-PL" sz="2000" b="1" dirty="0">
              <a:latin typeface="Arial" panose="020B0604020202020204" pitchFamily="34" charset="0"/>
              <a:cs typeface="Arial" panose="020B0604020202020204" pitchFamily="34" charset="0"/>
            </a:endParaRPr>
          </a:p>
          <a:p>
            <a:r>
              <a:rPr lang="pl-PL" sz="2000" dirty="0" smtClean="0">
                <a:latin typeface="Arial" panose="020B0604020202020204" pitchFamily="34" charset="0"/>
                <a:cs typeface="Arial" panose="020B0604020202020204" pitchFamily="34" charset="0"/>
              </a:rPr>
              <a:t>Dofinansowanie </a:t>
            </a:r>
            <a:r>
              <a:rPr lang="pl-PL" sz="2000" dirty="0">
                <a:latin typeface="Arial" panose="020B0604020202020204" pitchFamily="34" charset="0"/>
                <a:cs typeface="Arial" panose="020B0604020202020204" pitchFamily="34" charset="0"/>
              </a:rPr>
              <a:t>nie będzie uwzględniać wartości podatku VAT, jeśli podmiot posiada prawną możliwość odzyskania tego podatku</a:t>
            </a:r>
            <a:r>
              <a:rPr lang="pl-PL" sz="2000" dirty="0" smtClean="0">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39590229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4" name="pole tekstowe 3">
            <a:extLst>
              <a:ext uri="{FF2B5EF4-FFF2-40B4-BE49-F238E27FC236}">
                <a16:creationId xmlns:a16="http://schemas.microsoft.com/office/drawing/2014/main" id="{9EAE2EEA-B185-44FE-BDB1-584798601875}"/>
              </a:ext>
            </a:extLst>
          </p:cNvPr>
          <p:cNvSpPr txBox="1"/>
          <p:nvPr/>
        </p:nvSpPr>
        <p:spPr>
          <a:xfrm>
            <a:off x="3287687" y="188640"/>
            <a:ext cx="4464497" cy="584775"/>
          </a:xfrm>
          <a:prstGeom prst="rect">
            <a:avLst/>
          </a:prstGeom>
          <a:noFill/>
        </p:spPr>
        <p:txBody>
          <a:bodyPr wrap="square" rtlCol="0">
            <a:spAutoFit/>
          </a:bodyPr>
          <a:lstStyle/>
          <a:p>
            <a:r>
              <a:rPr lang="pl-PL" sz="3200" b="1" dirty="0" smtClean="0">
                <a:latin typeface="Arial" panose="020B0604020202020204" pitchFamily="34" charset="0"/>
                <a:cs typeface="Arial" panose="020B0604020202020204" pitchFamily="34" charset="0"/>
              </a:rPr>
              <a:t>FINANSOWANIE</a:t>
            </a:r>
            <a:endParaRPr lang="pl-PL" sz="3200" b="1" dirty="0">
              <a:latin typeface="Arial" panose="020B0604020202020204" pitchFamily="34" charset="0"/>
              <a:cs typeface="Arial" panose="020B0604020202020204" pitchFamily="34" charset="0"/>
            </a:endParaRPr>
          </a:p>
        </p:txBody>
      </p:sp>
      <p:sp>
        <p:nvSpPr>
          <p:cNvPr id="5" name="Prostokąt 4"/>
          <p:cNvSpPr/>
          <p:nvPr/>
        </p:nvSpPr>
        <p:spPr>
          <a:xfrm>
            <a:off x="263352" y="980728"/>
            <a:ext cx="9865096" cy="5016758"/>
          </a:xfrm>
          <a:prstGeom prst="rect">
            <a:avLst/>
          </a:prstGeom>
        </p:spPr>
        <p:txBody>
          <a:bodyPr wrap="square">
            <a:spAutoFit/>
          </a:bodyPr>
          <a:lstStyle/>
          <a:p>
            <a:r>
              <a:rPr lang="pl-PL" sz="2000" b="1" dirty="0" smtClean="0">
                <a:latin typeface="Arial" panose="020B0604020202020204" pitchFamily="34" charset="0"/>
                <a:cs typeface="Arial" panose="020B0604020202020204" pitchFamily="34" charset="0"/>
              </a:rPr>
              <a:t>JEDNO MIEJSCE MOŻE BYĆ FINANSOWANE TYLKO Z KPO LUB FERS</a:t>
            </a:r>
          </a:p>
          <a:p>
            <a:r>
              <a:rPr lang="pl-PL" sz="2000" dirty="0" smtClean="0">
                <a:latin typeface="Arial" panose="020B0604020202020204" pitchFamily="34" charset="0"/>
                <a:cs typeface="Arial" panose="020B0604020202020204" pitchFamily="34" charset="0"/>
              </a:rPr>
              <a:t>Środki </a:t>
            </a:r>
            <a:r>
              <a:rPr lang="pl-PL" sz="2000" dirty="0">
                <a:latin typeface="Arial" panose="020B0604020202020204" pitchFamily="34" charset="0"/>
                <a:cs typeface="Arial" panose="020B0604020202020204" pitchFamily="34" charset="0"/>
              </a:rPr>
              <a:t>z KPO mogą zostać przeznaczone na tworzenie nowych miejsc opieki, pod warunkiem, że na te miejsca nie zostały przeznaczone środki na tworzenie z FERS</a:t>
            </a:r>
            <a:r>
              <a:rPr lang="pl-PL" sz="2000" dirty="0" smtClean="0">
                <a:latin typeface="Arial" panose="020B0604020202020204" pitchFamily="34" charset="0"/>
                <a:cs typeface="Arial" panose="020B0604020202020204" pitchFamily="34" charset="0"/>
              </a:rPr>
              <a:t>.</a:t>
            </a:r>
          </a:p>
          <a:p>
            <a:r>
              <a:rPr lang="pl-PL" sz="2000" dirty="0" smtClean="0">
                <a:latin typeface="Arial" panose="020B0604020202020204" pitchFamily="34" charset="0"/>
                <a:cs typeface="Arial" panose="020B0604020202020204" pitchFamily="34" charset="0"/>
              </a:rPr>
              <a:t>Środki </a:t>
            </a:r>
            <a:r>
              <a:rPr lang="pl-PL" sz="2000" dirty="0">
                <a:latin typeface="Arial" panose="020B0604020202020204" pitchFamily="34" charset="0"/>
                <a:cs typeface="Arial" panose="020B0604020202020204" pitchFamily="34" charset="0"/>
              </a:rPr>
              <a:t>z FERS mogą zostać przeznaczone na tworzenie nowych miejsc opieki, pod warunkiem, że na te miejsca nie zostały przeznaczone środki na tworzenie z KPO</a:t>
            </a:r>
            <a:r>
              <a:rPr lang="pl-PL" sz="2000" dirty="0" smtClean="0">
                <a:latin typeface="Arial" panose="020B0604020202020204" pitchFamily="34" charset="0"/>
                <a:cs typeface="Arial" panose="020B0604020202020204" pitchFamily="34" charset="0"/>
              </a:rPr>
              <a:t>.</a:t>
            </a:r>
          </a:p>
          <a:p>
            <a:endParaRPr lang="pl-PL" sz="2000" b="1" dirty="0">
              <a:latin typeface="Arial" panose="020B0604020202020204" pitchFamily="34" charset="0"/>
              <a:cs typeface="Arial" panose="020B0604020202020204" pitchFamily="34" charset="0"/>
            </a:endParaRPr>
          </a:p>
          <a:p>
            <a:r>
              <a:rPr lang="pl-PL" sz="2000" b="1" dirty="0" smtClean="0">
                <a:latin typeface="Arial" panose="020B0604020202020204" pitchFamily="34" charset="0"/>
                <a:cs typeface="Arial" panose="020B0604020202020204" pitchFamily="34" charset="0"/>
              </a:rPr>
              <a:t>WNIOSKOWANIE O DOFINANSOWANIE FUNKCJONOWANIA UTWORZONYCH MIEJSC JEST OBOWIĄZKOWE</a:t>
            </a:r>
            <a:endParaRPr lang="pl-PL" sz="2000" b="1" dirty="0">
              <a:latin typeface="Arial" panose="020B0604020202020204" pitchFamily="34" charset="0"/>
              <a:cs typeface="Arial" panose="020B0604020202020204" pitchFamily="34" charset="0"/>
            </a:endParaRPr>
          </a:p>
          <a:p>
            <a:r>
              <a:rPr lang="pl-PL" sz="2000" dirty="0">
                <a:latin typeface="Arial" panose="020B0604020202020204" pitchFamily="34" charset="0"/>
                <a:cs typeface="Arial" panose="020B0604020202020204" pitchFamily="34" charset="0"/>
              </a:rPr>
              <a:t>Ostateczni odbiorcy wsparcia, tworzący ze środków KPO bądź FERS nowe miejsca opieki, są zobowiązani do zapewnienia funkcjonowania tych miejsc przez łącznie 36  miesięcy, przy czym  mają zagwarantowane dofinansowywanie funkcjonowania tychże miejsc przez pierwsze 12 miesięcy, a następnie przez kolejne 24 miesiące (łącznie przez 36 miesięcy</a:t>
            </a:r>
            <a:r>
              <a:rPr lang="pl-PL" sz="2000" dirty="0" smtClean="0">
                <a:latin typeface="Arial" panose="020B0604020202020204" pitchFamily="34" charset="0"/>
                <a:cs typeface="Arial" panose="020B0604020202020204" pitchFamily="34" charset="0"/>
              </a:rPr>
              <a:t>) po obsadzeniu. </a:t>
            </a:r>
            <a:r>
              <a:rPr lang="pl-PL" sz="2000" dirty="0">
                <a:latin typeface="Arial" panose="020B0604020202020204" pitchFamily="34" charset="0"/>
                <a:cs typeface="Arial" panose="020B0604020202020204" pitchFamily="34" charset="0"/>
              </a:rPr>
              <a:t>Oznacza to, że tworząc miejsca opieki ze środków Programu, obojętnie czy ze środków KPO, czy ze środków FERS, </a:t>
            </a:r>
            <a:r>
              <a:rPr lang="pl-PL" sz="2000" b="1" dirty="0">
                <a:latin typeface="Arial" panose="020B0604020202020204" pitchFamily="34" charset="0"/>
                <a:cs typeface="Arial" panose="020B0604020202020204" pitchFamily="34" charset="0"/>
              </a:rPr>
              <a:t>nie można zrezygnować ze środków na dofinansowanie funkcjonowania utworzonych miejsc</a:t>
            </a:r>
            <a:r>
              <a:rPr lang="pl-PL" sz="2000" dirty="0">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7604010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5" name="Prostokąt 4"/>
          <p:cNvSpPr/>
          <p:nvPr/>
        </p:nvSpPr>
        <p:spPr>
          <a:xfrm>
            <a:off x="657265" y="1484784"/>
            <a:ext cx="9505056" cy="830997"/>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pl-PL" sz="24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pl-PL" sz="2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graphicFrame>
        <p:nvGraphicFramePr>
          <p:cNvPr id="2" name="Diagram 1"/>
          <p:cNvGraphicFramePr/>
          <p:nvPr>
            <p:extLst>
              <p:ext uri="{D42A27DB-BD31-4B8C-83A1-F6EECF244321}">
                <p14:modId xmlns:p14="http://schemas.microsoft.com/office/powerpoint/2010/main" val="2854124545"/>
              </p:ext>
            </p:extLst>
          </p:nvPr>
        </p:nvGraphicFramePr>
        <p:xfrm>
          <a:off x="483638" y="476672"/>
          <a:ext cx="9826961" cy="576064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4" name="pole tekstowe 3"/>
          <p:cNvSpPr txBox="1"/>
          <p:nvPr/>
        </p:nvSpPr>
        <p:spPr>
          <a:xfrm>
            <a:off x="6168008" y="4509120"/>
            <a:ext cx="4142591" cy="83099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pl-PL" sz="16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Miejsca obsadzone </a:t>
            </a:r>
            <a:r>
              <a:rPr kumimoji="0" lang="pl-PL"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miejsca, na które zapisano dziecko, tj. podmiot prowadzący instytucję opieki zawarł umowę z </a:t>
            </a:r>
            <a:r>
              <a:rPr kumimoji="0" lang="pl-PL" sz="16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rodzicem</a:t>
            </a:r>
            <a:endParaRPr kumimoji="0" lang="pl-PL"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24327478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4" name="pole tekstowe 3">
            <a:extLst>
              <a:ext uri="{FF2B5EF4-FFF2-40B4-BE49-F238E27FC236}">
                <a16:creationId xmlns:a16="http://schemas.microsoft.com/office/drawing/2014/main" id="{9EAE2EEA-B185-44FE-BDB1-584798601875}"/>
              </a:ext>
            </a:extLst>
          </p:cNvPr>
          <p:cNvSpPr txBox="1"/>
          <p:nvPr/>
        </p:nvSpPr>
        <p:spPr>
          <a:xfrm>
            <a:off x="1847528" y="188640"/>
            <a:ext cx="7416823" cy="584775"/>
          </a:xfrm>
          <a:prstGeom prst="rect">
            <a:avLst/>
          </a:prstGeom>
          <a:noFill/>
        </p:spPr>
        <p:txBody>
          <a:bodyPr wrap="square" rtlCol="0">
            <a:spAutoFit/>
          </a:bodyPr>
          <a:lstStyle/>
          <a:p>
            <a:r>
              <a:rPr lang="pl-PL" sz="3200" b="1" dirty="0" smtClean="0">
                <a:latin typeface="Arial" panose="020B0604020202020204" pitchFamily="34" charset="0"/>
                <a:cs typeface="Arial" panose="020B0604020202020204" pitchFamily="34" charset="0"/>
              </a:rPr>
              <a:t>CO MOŻE BYĆ FINANSOWANE</a:t>
            </a:r>
            <a:endParaRPr lang="pl-PL" sz="3200" b="1" dirty="0">
              <a:latin typeface="Arial" panose="020B0604020202020204" pitchFamily="34" charset="0"/>
              <a:cs typeface="Arial" panose="020B0604020202020204" pitchFamily="34" charset="0"/>
            </a:endParaRPr>
          </a:p>
        </p:txBody>
      </p:sp>
      <p:sp>
        <p:nvSpPr>
          <p:cNvPr id="5" name="Prostokąt 4"/>
          <p:cNvSpPr/>
          <p:nvPr/>
        </p:nvSpPr>
        <p:spPr>
          <a:xfrm>
            <a:off x="263352" y="980728"/>
            <a:ext cx="10081120" cy="5262979"/>
          </a:xfrm>
          <a:prstGeom prst="rect">
            <a:avLst/>
          </a:prstGeom>
        </p:spPr>
        <p:txBody>
          <a:bodyPr wrap="square">
            <a:spAutoFit/>
          </a:bodyPr>
          <a:lstStyle/>
          <a:p>
            <a:r>
              <a:rPr lang="pl-PL" sz="2400" b="1" dirty="0" smtClean="0">
                <a:latin typeface="Arial" panose="020B0604020202020204" pitchFamily="34" charset="0"/>
                <a:cs typeface="Arial" panose="020B0604020202020204" pitchFamily="34" charset="0"/>
              </a:rPr>
              <a:t>adaptacja - </a:t>
            </a:r>
            <a:r>
              <a:rPr lang="pl-PL" sz="2400" dirty="0" smtClean="0">
                <a:latin typeface="Arial" panose="020B0604020202020204" pitchFamily="34" charset="0"/>
                <a:cs typeface="Arial" panose="020B0604020202020204" pitchFamily="34" charset="0"/>
              </a:rPr>
              <a:t>zgodnie </a:t>
            </a:r>
            <a:r>
              <a:rPr lang="pl-PL" sz="2400" dirty="0">
                <a:latin typeface="Arial" panose="020B0604020202020204" pitchFamily="34" charset="0"/>
                <a:cs typeface="Arial" panose="020B0604020202020204" pitchFamily="34" charset="0"/>
              </a:rPr>
              <a:t>z zasadami uniwersalnego projektowania, </a:t>
            </a:r>
            <a:endParaRPr lang="pl-PL" sz="2400" dirty="0" smtClean="0">
              <a:latin typeface="Arial" panose="020B0604020202020204" pitchFamily="34" charset="0"/>
              <a:cs typeface="Arial" panose="020B0604020202020204" pitchFamily="34" charset="0"/>
            </a:endParaRPr>
          </a:p>
          <a:p>
            <a:r>
              <a:rPr lang="pl-PL" sz="2400" dirty="0" smtClean="0">
                <a:latin typeface="Arial" panose="020B0604020202020204" pitchFamily="34" charset="0"/>
                <a:cs typeface="Arial" panose="020B0604020202020204" pitchFamily="34" charset="0"/>
              </a:rPr>
              <a:t>tj</a:t>
            </a:r>
            <a:r>
              <a:rPr lang="pl-PL" sz="2400" dirty="0">
                <a:latin typeface="Arial" panose="020B0604020202020204" pitchFamily="34" charset="0"/>
                <a:cs typeface="Arial" panose="020B0604020202020204" pitchFamily="34" charset="0"/>
              </a:rPr>
              <a:t>. dostosowanie budynków lub pomieszczeń do potrzeb dzieci </a:t>
            </a:r>
            <a:endParaRPr lang="pl-PL" sz="2400" dirty="0" smtClean="0">
              <a:latin typeface="Arial" panose="020B0604020202020204" pitchFamily="34" charset="0"/>
              <a:cs typeface="Arial" panose="020B0604020202020204" pitchFamily="34" charset="0"/>
            </a:endParaRPr>
          </a:p>
          <a:p>
            <a:r>
              <a:rPr lang="pl-PL" sz="2400" dirty="0" smtClean="0">
                <a:latin typeface="Arial" panose="020B0604020202020204" pitchFamily="34" charset="0"/>
                <a:cs typeface="Arial" panose="020B0604020202020204" pitchFamily="34" charset="0"/>
              </a:rPr>
              <a:t>(</a:t>
            </a:r>
            <a:r>
              <a:rPr lang="pl-PL" sz="2400" dirty="0">
                <a:latin typeface="Arial" panose="020B0604020202020204" pitchFamily="34" charset="0"/>
                <a:cs typeface="Arial" panose="020B0604020202020204" pitchFamily="34" charset="0"/>
              </a:rPr>
              <a:t>w tym z niepełnosprawnością), w tym do wymogów budowlanych, sanitarno-higienicznych, bezpieczeństwa przeciwpożarowego, organizacja kuchni, </a:t>
            </a:r>
            <a:r>
              <a:rPr lang="pl-PL" sz="2400" dirty="0" smtClean="0">
                <a:latin typeface="Arial" panose="020B0604020202020204" pitchFamily="34" charset="0"/>
                <a:cs typeface="Arial" panose="020B0604020202020204" pitchFamily="34" charset="0"/>
              </a:rPr>
              <a:t>szatni </a:t>
            </a:r>
            <a:r>
              <a:rPr lang="pl-PL" sz="2400" dirty="0">
                <a:latin typeface="Arial" panose="020B0604020202020204" pitchFamily="34" charset="0"/>
                <a:cs typeface="Arial" panose="020B0604020202020204" pitchFamily="34" charset="0"/>
              </a:rPr>
              <a:t>itp</a:t>
            </a:r>
            <a:r>
              <a:rPr lang="pl-PL" sz="2400" dirty="0" smtClean="0">
                <a:latin typeface="Arial" panose="020B0604020202020204" pitchFamily="34" charset="0"/>
                <a:cs typeface="Arial" panose="020B0604020202020204" pitchFamily="34" charset="0"/>
              </a:rPr>
              <a:t>. </a:t>
            </a:r>
            <a:r>
              <a:rPr lang="pl-PL" sz="2400" dirty="0">
                <a:latin typeface="Arial" panose="020B0604020202020204" pitchFamily="34" charset="0"/>
                <a:cs typeface="Arial" panose="020B0604020202020204" pitchFamily="34" charset="0"/>
              </a:rPr>
              <a:t>w celu utworzenia żłobka lub klubu dziecięcego, lub dziennego </a:t>
            </a:r>
            <a:r>
              <a:rPr lang="pl-PL" sz="2400" dirty="0" smtClean="0">
                <a:latin typeface="Arial" panose="020B0604020202020204" pitchFamily="34" charset="0"/>
                <a:cs typeface="Arial" panose="020B0604020202020204" pitchFamily="34" charset="0"/>
              </a:rPr>
              <a:t>opiekuna</a:t>
            </a:r>
          </a:p>
          <a:p>
            <a:endParaRPr lang="pl-PL" sz="2400" dirty="0">
              <a:latin typeface="Arial" panose="020B0604020202020204" pitchFamily="34" charset="0"/>
              <a:cs typeface="Arial" panose="020B0604020202020204" pitchFamily="34" charset="0"/>
            </a:endParaRPr>
          </a:p>
          <a:p>
            <a:r>
              <a:rPr lang="pl-PL" sz="2400" b="1" dirty="0" smtClean="0">
                <a:latin typeface="Arial" panose="020B0604020202020204" pitchFamily="34" charset="0"/>
                <a:cs typeface="Arial" panose="020B0604020202020204" pitchFamily="34" charset="0"/>
              </a:rPr>
              <a:t>zakup </a:t>
            </a:r>
            <a:r>
              <a:rPr lang="pl-PL" sz="2400" b="1" dirty="0">
                <a:latin typeface="Arial" panose="020B0604020202020204" pitchFamily="34" charset="0"/>
                <a:cs typeface="Arial" panose="020B0604020202020204" pitchFamily="34" charset="0"/>
              </a:rPr>
              <a:t>i </a:t>
            </a:r>
            <a:r>
              <a:rPr lang="pl-PL" sz="2400" b="1" dirty="0" smtClean="0">
                <a:latin typeface="Arial" panose="020B0604020202020204" pitchFamily="34" charset="0"/>
                <a:cs typeface="Arial" panose="020B0604020202020204" pitchFamily="34" charset="0"/>
              </a:rPr>
              <a:t>montaż </a:t>
            </a:r>
            <a:r>
              <a:rPr lang="pl-PL" sz="2400" b="1" dirty="0">
                <a:latin typeface="Arial" panose="020B0604020202020204" pitchFamily="34" charset="0"/>
                <a:cs typeface="Arial" panose="020B0604020202020204" pitchFamily="34" charset="0"/>
              </a:rPr>
              <a:t>wyposażenia </a:t>
            </a:r>
            <a:r>
              <a:rPr lang="pl-PL" sz="2400" dirty="0">
                <a:latin typeface="Arial" panose="020B0604020202020204" pitchFamily="34" charset="0"/>
                <a:cs typeface="Arial" panose="020B0604020202020204" pitchFamily="34" charset="0"/>
              </a:rPr>
              <a:t>(w tym m. in. meble, wyposażenie wypoczynkowe, wyposażenie sanitarne, wyposażenie kuchenne, zabawki</a:t>
            </a:r>
            <a:r>
              <a:rPr lang="pl-PL" sz="2400" dirty="0" smtClean="0">
                <a:latin typeface="Arial" panose="020B0604020202020204" pitchFamily="34" charset="0"/>
                <a:cs typeface="Arial" panose="020B0604020202020204" pitchFamily="34" charset="0"/>
              </a:rPr>
              <a:t>)</a:t>
            </a:r>
          </a:p>
          <a:p>
            <a:endParaRPr lang="pl-PL" sz="2400" dirty="0">
              <a:latin typeface="Arial" panose="020B0604020202020204" pitchFamily="34" charset="0"/>
              <a:cs typeface="Arial" panose="020B0604020202020204" pitchFamily="34" charset="0"/>
            </a:endParaRPr>
          </a:p>
          <a:p>
            <a:r>
              <a:rPr lang="pl-PL" sz="2400" dirty="0">
                <a:latin typeface="Arial" panose="020B0604020202020204" pitchFamily="34" charset="0"/>
                <a:cs typeface="Arial" panose="020B0604020202020204" pitchFamily="34" charset="0"/>
              </a:rPr>
              <a:t>wyposażenie i montaż </a:t>
            </a:r>
            <a:r>
              <a:rPr lang="pl-PL" sz="2400" b="1" dirty="0">
                <a:latin typeface="Arial" panose="020B0604020202020204" pitchFamily="34" charset="0"/>
                <a:cs typeface="Arial" panose="020B0604020202020204" pitchFamily="34" charset="0"/>
              </a:rPr>
              <a:t>placu zabaw </a:t>
            </a:r>
            <a:r>
              <a:rPr lang="pl-PL" sz="2400" dirty="0">
                <a:latin typeface="Arial" panose="020B0604020202020204" pitchFamily="34" charset="0"/>
                <a:cs typeface="Arial" panose="020B0604020202020204" pitchFamily="34" charset="0"/>
              </a:rPr>
              <a:t>wraz z bezpieczną nawierzchnią </a:t>
            </a:r>
          </a:p>
          <a:p>
            <a:r>
              <a:rPr lang="pl-PL" sz="2400" dirty="0">
                <a:latin typeface="Arial" panose="020B0604020202020204" pitchFamily="34" charset="0"/>
                <a:cs typeface="Arial" panose="020B0604020202020204" pitchFamily="34" charset="0"/>
              </a:rPr>
              <a:t>i </a:t>
            </a:r>
            <a:r>
              <a:rPr lang="pl-PL" sz="2400" dirty="0" smtClean="0">
                <a:latin typeface="Arial" panose="020B0604020202020204" pitchFamily="34" charset="0"/>
                <a:cs typeface="Arial" panose="020B0604020202020204" pitchFamily="34" charset="0"/>
              </a:rPr>
              <a:t>ogrodzeniem</a:t>
            </a:r>
            <a:endParaRPr lang="pl-PL" sz="2400" dirty="0">
              <a:latin typeface="Arial" panose="020B0604020202020204" pitchFamily="34" charset="0"/>
              <a:cs typeface="Arial" panose="020B0604020202020204" pitchFamily="34" charset="0"/>
            </a:endParaRPr>
          </a:p>
          <a:p>
            <a:endParaRPr lang="pl-PL" sz="2400" dirty="0" smtClean="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6812136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4" name="pole tekstowe 3">
            <a:extLst>
              <a:ext uri="{FF2B5EF4-FFF2-40B4-BE49-F238E27FC236}">
                <a16:creationId xmlns:a16="http://schemas.microsoft.com/office/drawing/2014/main" id="{9EAE2EEA-B185-44FE-BDB1-584798601875}"/>
              </a:ext>
            </a:extLst>
          </p:cNvPr>
          <p:cNvSpPr txBox="1"/>
          <p:nvPr/>
        </p:nvSpPr>
        <p:spPr>
          <a:xfrm>
            <a:off x="1775520" y="188640"/>
            <a:ext cx="7128791" cy="584775"/>
          </a:xfrm>
          <a:prstGeom prst="rect">
            <a:avLst/>
          </a:prstGeom>
          <a:noFill/>
        </p:spPr>
        <p:txBody>
          <a:bodyPr wrap="square" rtlCol="0">
            <a:spAutoFit/>
          </a:bodyPr>
          <a:lstStyle/>
          <a:p>
            <a:r>
              <a:rPr lang="pl-PL" sz="3200" b="1" dirty="0">
                <a:latin typeface="Arial" panose="020B0604020202020204" pitchFamily="34" charset="0"/>
                <a:cs typeface="Arial" panose="020B0604020202020204" pitchFamily="34" charset="0"/>
              </a:rPr>
              <a:t>CO MOŻE BYĆ FINANSOWANE</a:t>
            </a:r>
          </a:p>
        </p:txBody>
      </p:sp>
      <p:sp>
        <p:nvSpPr>
          <p:cNvPr id="5" name="Prostokąt 4"/>
          <p:cNvSpPr/>
          <p:nvPr/>
        </p:nvSpPr>
        <p:spPr>
          <a:xfrm>
            <a:off x="263352" y="980728"/>
            <a:ext cx="9505056" cy="7109639"/>
          </a:xfrm>
          <a:prstGeom prst="rect">
            <a:avLst/>
          </a:prstGeom>
        </p:spPr>
        <p:txBody>
          <a:bodyPr wrap="square">
            <a:spAutoFit/>
          </a:bodyPr>
          <a:lstStyle/>
          <a:p>
            <a:r>
              <a:rPr lang="pl-PL" sz="2400" b="1" dirty="0" smtClean="0">
                <a:latin typeface="Arial" panose="020B0604020202020204" pitchFamily="34" charset="0"/>
                <a:cs typeface="Arial" panose="020B0604020202020204" pitchFamily="34" charset="0"/>
              </a:rPr>
              <a:t>zakup stanowiących </a:t>
            </a:r>
            <a:r>
              <a:rPr lang="pl-PL" sz="2400" b="1" dirty="0">
                <a:latin typeface="Arial" panose="020B0604020202020204" pitchFamily="34" charset="0"/>
                <a:cs typeface="Arial" panose="020B0604020202020204" pitchFamily="34" charset="0"/>
              </a:rPr>
              <a:t>wyposażenie instytucji opieki </a:t>
            </a:r>
            <a:endParaRPr lang="pl-PL" sz="2400" dirty="0">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pl-PL" sz="2400" dirty="0" smtClean="0">
                <a:latin typeface="Arial" panose="020B0604020202020204" pitchFamily="34" charset="0"/>
                <a:cs typeface="Arial" panose="020B0604020202020204" pitchFamily="34" charset="0"/>
              </a:rPr>
              <a:t>pomocy </a:t>
            </a:r>
            <a:r>
              <a:rPr lang="pl-PL" sz="2400" dirty="0">
                <a:latin typeface="Arial" panose="020B0604020202020204" pitchFamily="34" charset="0"/>
                <a:cs typeface="Arial" panose="020B0604020202020204" pitchFamily="34" charset="0"/>
              </a:rPr>
              <a:t>do prowadzenia zajęć opiekuńczo-wychowawczych </a:t>
            </a:r>
            <a:endParaRPr lang="pl-PL" sz="2400" dirty="0" smtClean="0">
              <a:latin typeface="Arial" panose="020B0604020202020204" pitchFamily="34" charset="0"/>
              <a:cs typeface="Arial" panose="020B0604020202020204" pitchFamily="34" charset="0"/>
            </a:endParaRPr>
          </a:p>
          <a:p>
            <a:r>
              <a:rPr lang="pl-PL" sz="2400" dirty="0" smtClean="0">
                <a:latin typeface="Arial" panose="020B0604020202020204" pitchFamily="34" charset="0"/>
                <a:cs typeface="Arial" panose="020B0604020202020204" pitchFamily="34" charset="0"/>
              </a:rPr>
              <a:t>    i </a:t>
            </a:r>
            <a:r>
              <a:rPr lang="pl-PL" sz="2400" dirty="0">
                <a:latin typeface="Arial" panose="020B0604020202020204" pitchFamily="34" charset="0"/>
                <a:cs typeface="Arial" panose="020B0604020202020204" pitchFamily="34" charset="0"/>
              </a:rPr>
              <a:t>edukacyjnych, </a:t>
            </a:r>
            <a:endParaRPr lang="pl-PL" sz="2400" dirty="0" smtClean="0">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pl-PL" sz="2400" dirty="0" smtClean="0">
                <a:latin typeface="Arial" panose="020B0604020202020204" pitchFamily="34" charset="0"/>
                <a:cs typeface="Arial" panose="020B0604020202020204" pitchFamily="34" charset="0"/>
              </a:rPr>
              <a:t>specjalistycznego </a:t>
            </a:r>
            <a:r>
              <a:rPr lang="pl-PL" sz="2400" dirty="0">
                <a:latin typeface="Arial" panose="020B0604020202020204" pitchFamily="34" charset="0"/>
                <a:cs typeface="Arial" panose="020B0604020202020204" pitchFamily="34" charset="0"/>
              </a:rPr>
              <a:t>sprzętu oraz narzędzi do rozpoznawania potrzeb rozwojowych i edukacyjnych oraz możliwości psychofizycznych dzieci, wspomagania rozwoju i prowadzenia terapii dzieci ze specjalnymi potrzebami, ze szczególnym uwzględnieniem tych pomocy, sprzętu dla dzieci ze specjalnymi potrzebami </a:t>
            </a:r>
            <a:r>
              <a:rPr lang="pl-PL" sz="2400" dirty="0" smtClean="0">
                <a:latin typeface="Arial" panose="020B0604020202020204" pitchFamily="34" charset="0"/>
                <a:cs typeface="Arial" panose="020B0604020202020204" pitchFamily="34" charset="0"/>
              </a:rPr>
              <a:t>edukacyjnymi</a:t>
            </a:r>
          </a:p>
          <a:p>
            <a:endParaRPr lang="pl-PL" sz="2400" dirty="0">
              <a:latin typeface="Arial" panose="020B0604020202020204" pitchFamily="34" charset="0"/>
              <a:cs typeface="Arial" panose="020B0604020202020204" pitchFamily="34" charset="0"/>
            </a:endParaRPr>
          </a:p>
          <a:p>
            <a:r>
              <a:rPr lang="pl-PL" sz="2400" b="1" dirty="0" smtClean="0">
                <a:latin typeface="Arial" panose="020B0604020202020204" pitchFamily="34" charset="0"/>
                <a:cs typeface="Arial" panose="020B0604020202020204" pitchFamily="34" charset="0"/>
              </a:rPr>
              <a:t>dostosowanie </a:t>
            </a:r>
            <a:r>
              <a:rPr lang="pl-PL" sz="2400" b="1" dirty="0">
                <a:latin typeface="Arial" panose="020B0604020202020204" pitchFamily="34" charset="0"/>
                <a:cs typeface="Arial" panose="020B0604020202020204" pitchFamily="34" charset="0"/>
              </a:rPr>
              <a:t>otoczenia instytucji opieki niezbędnego do jej prowadzenia</a:t>
            </a:r>
            <a:r>
              <a:rPr lang="pl-PL" sz="2400" dirty="0">
                <a:latin typeface="Arial" panose="020B0604020202020204" pitchFamily="34" charset="0"/>
                <a:cs typeface="Arial" panose="020B0604020202020204" pitchFamily="34" charset="0"/>
              </a:rPr>
              <a:t> i znajdującego się na terenie nieruchomości, do której ostateczny odbiorca wsparcia posiada tytuł prawny, w tym m.in. utworzenie  altany śmietnikowej, chodnika, ogrodzenia, </a:t>
            </a:r>
            <a:r>
              <a:rPr lang="pl-PL" sz="2400" dirty="0" smtClean="0">
                <a:latin typeface="Arial" panose="020B0604020202020204" pitchFamily="34" charset="0"/>
                <a:cs typeface="Arial" panose="020B0604020202020204" pitchFamily="34" charset="0"/>
              </a:rPr>
              <a:t>zieleni</a:t>
            </a:r>
            <a:endParaRPr lang="pl-PL" sz="2400" dirty="0">
              <a:latin typeface="Arial" panose="020B0604020202020204" pitchFamily="34" charset="0"/>
              <a:cs typeface="Arial" panose="020B0604020202020204" pitchFamily="34" charset="0"/>
            </a:endParaRPr>
          </a:p>
          <a:p>
            <a:endParaRPr lang="pl-PL" sz="2400" dirty="0">
              <a:latin typeface="Arial" panose="020B0604020202020204" pitchFamily="34" charset="0"/>
              <a:cs typeface="Arial" panose="020B0604020202020204" pitchFamily="34" charset="0"/>
            </a:endParaRPr>
          </a:p>
          <a:p>
            <a:endParaRPr lang="pl-PL" sz="2400" dirty="0" smtClean="0">
              <a:latin typeface="Arial" panose="020B0604020202020204" pitchFamily="34" charset="0"/>
              <a:cs typeface="Arial" panose="020B0604020202020204" pitchFamily="34" charset="0"/>
            </a:endParaRPr>
          </a:p>
          <a:p>
            <a:endParaRPr lang="pl-PL" sz="2400" b="1" dirty="0" smtClean="0">
              <a:latin typeface="Arial" panose="020B0604020202020204" pitchFamily="34" charset="0"/>
              <a:cs typeface="Arial" panose="020B0604020202020204" pitchFamily="34" charset="0"/>
            </a:endParaRPr>
          </a:p>
          <a:p>
            <a:endParaRPr lang="pl-PL" sz="2400" b="1" dirty="0" smtClean="0">
              <a:latin typeface="Arial" panose="020B0604020202020204" pitchFamily="34" charset="0"/>
              <a:cs typeface="Arial" panose="020B0604020202020204" pitchFamily="34" charset="0"/>
            </a:endParaRPr>
          </a:p>
          <a:p>
            <a:endParaRPr lang="pl-PL" sz="2400" b="1" dirty="0" smtClean="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6353997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5" name="Prostokąt 4"/>
          <p:cNvSpPr/>
          <p:nvPr/>
        </p:nvSpPr>
        <p:spPr>
          <a:xfrm>
            <a:off x="657265" y="1484784"/>
            <a:ext cx="9505056" cy="1877437"/>
          </a:xfrm>
          <a:prstGeom prst="rect">
            <a:avLst/>
          </a:prstGeom>
        </p:spPr>
        <p:txBody>
          <a:bodyPr wrap="square">
            <a:spAutoFit/>
          </a:bodyPr>
          <a:lstStyle/>
          <a:p>
            <a:pPr marL="342900" indent="-342900">
              <a:spcAft>
                <a:spcPts val="1200"/>
              </a:spcAft>
              <a:buFont typeface="Wingdings" panose="05000000000000000000" pitchFamily="2" charset="2"/>
              <a:buChar char="v"/>
            </a:pPr>
            <a:endParaRPr lang="pl-PL" sz="2400" b="1" dirty="0" smtClean="0">
              <a:latin typeface="Arial" panose="020B0604020202020204" pitchFamily="34" charset="0"/>
              <a:cs typeface="Arial" panose="020B0604020202020204" pitchFamily="34" charset="0"/>
            </a:endParaRPr>
          </a:p>
          <a:p>
            <a:pPr marL="800100" lvl="1" indent="-342900">
              <a:spcAft>
                <a:spcPts val="1200"/>
              </a:spcAft>
              <a:buFont typeface="Wingdings" panose="05000000000000000000" pitchFamily="2" charset="2"/>
              <a:buChar char="v"/>
            </a:pPr>
            <a:endParaRPr lang="pl-PL" sz="2400" b="1" dirty="0" smtClean="0">
              <a:latin typeface="Arial" panose="020B0604020202020204" pitchFamily="34" charset="0"/>
              <a:cs typeface="Arial" panose="020B0604020202020204" pitchFamily="34" charset="0"/>
            </a:endParaRPr>
          </a:p>
          <a:p>
            <a:endParaRPr lang="pl-PL" sz="2400" b="1" dirty="0">
              <a:latin typeface="Arial" panose="020B0604020202020204" pitchFamily="34" charset="0"/>
              <a:cs typeface="Arial" panose="020B0604020202020204" pitchFamily="34" charset="0"/>
            </a:endParaRPr>
          </a:p>
          <a:p>
            <a:pPr algn="just"/>
            <a:endParaRPr lang="pl-PL" sz="2400" dirty="0">
              <a:latin typeface="Arial" panose="020B0604020202020204" pitchFamily="34" charset="0"/>
              <a:cs typeface="Arial" panose="020B0604020202020204" pitchFamily="34" charset="0"/>
            </a:endParaRPr>
          </a:p>
        </p:txBody>
      </p:sp>
      <p:graphicFrame>
        <p:nvGraphicFramePr>
          <p:cNvPr id="3" name="Tabela 2"/>
          <p:cNvGraphicFramePr>
            <a:graphicFrameLocks noGrp="1"/>
          </p:cNvGraphicFramePr>
          <p:nvPr>
            <p:extLst>
              <p:ext uri="{D42A27DB-BD31-4B8C-83A1-F6EECF244321}">
                <p14:modId xmlns:p14="http://schemas.microsoft.com/office/powerpoint/2010/main" val="4100677507"/>
              </p:ext>
            </p:extLst>
          </p:nvPr>
        </p:nvGraphicFramePr>
        <p:xfrm>
          <a:off x="191344" y="692696"/>
          <a:ext cx="9777605" cy="4815093"/>
        </p:xfrm>
        <a:graphic>
          <a:graphicData uri="http://schemas.openxmlformats.org/drawingml/2006/table">
            <a:tbl>
              <a:tblPr firstRow="1" bandRow="1">
                <a:tableStyleId>{F5AB1C69-6EDB-4FF4-983F-18BD219EF322}</a:tableStyleId>
              </a:tblPr>
              <a:tblGrid>
                <a:gridCol w="344558">
                  <a:extLst>
                    <a:ext uri="{9D8B030D-6E8A-4147-A177-3AD203B41FA5}">
                      <a16:colId xmlns:a16="http://schemas.microsoft.com/office/drawing/2014/main" val="374123030"/>
                    </a:ext>
                  </a:extLst>
                </a:gridCol>
                <a:gridCol w="4752528">
                  <a:extLst>
                    <a:ext uri="{9D8B030D-6E8A-4147-A177-3AD203B41FA5}">
                      <a16:colId xmlns:a16="http://schemas.microsoft.com/office/drawing/2014/main" val="997985617"/>
                    </a:ext>
                  </a:extLst>
                </a:gridCol>
                <a:gridCol w="4680519">
                  <a:extLst>
                    <a:ext uri="{9D8B030D-6E8A-4147-A177-3AD203B41FA5}">
                      <a16:colId xmlns:a16="http://schemas.microsoft.com/office/drawing/2014/main" val="326404661"/>
                    </a:ext>
                  </a:extLst>
                </a:gridCol>
              </a:tblGrid>
              <a:tr h="783741">
                <a:tc>
                  <a:txBody>
                    <a:bodyPr/>
                    <a:lstStyle/>
                    <a:p>
                      <a:pPr algn="ctr"/>
                      <a:endParaRPr lang="pl-PL" sz="1800" dirty="0">
                        <a:solidFill>
                          <a:schemeClr val="tx1"/>
                        </a:solidFill>
                        <a:latin typeface="Arial" panose="020B0604020202020204" pitchFamily="34" charset="0"/>
                        <a:cs typeface="Arial" panose="020B0604020202020204" pitchFamily="34" charset="0"/>
                      </a:endParaRPr>
                    </a:p>
                  </a:txBody>
                  <a:tcPr/>
                </a:tc>
                <a:tc>
                  <a:txBody>
                    <a:bodyPr/>
                    <a:lstStyle/>
                    <a:p>
                      <a:pPr algn="ctr"/>
                      <a:r>
                        <a:rPr lang="pl-PL" sz="1800" dirty="0" smtClean="0">
                          <a:solidFill>
                            <a:schemeClr val="tx1"/>
                          </a:solidFill>
                          <a:latin typeface="Arial" panose="020B0604020202020204" pitchFamily="34" charset="0"/>
                          <a:cs typeface="Arial" panose="020B0604020202020204" pitchFamily="34" charset="0"/>
                        </a:rPr>
                        <a:t>KPO</a:t>
                      </a:r>
                      <a:endParaRPr lang="pl-PL" sz="1800" dirty="0">
                        <a:solidFill>
                          <a:schemeClr val="tx1"/>
                        </a:solidFill>
                        <a:latin typeface="Arial" panose="020B0604020202020204" pitchFamily="34" charset="0"/>
                        <a:cs typeface="Arial" panose="020B0604020202020204" pitchFamily="34" charset="0"/>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pl-PL" sz="1800" dirty="0" smtClean="0">
                          <a:solidFill>
                            <a:schemeClr val="tx1"/>
                          </a:solidFill>
                          <a:latin typeface="Arial" panose="020B0604020202020204" pitchFamily="34" charset="0"/>
                          <a:cs typeface="Arial" panose="020B0604020202020204" pitchFamily="34" charset="0"/>
                        </a:rPr>
                        <a:t>FERS</a:t>
                      </a:r>
                    </a:p>
                    <a:p>
                      <a:pPr algn="ctr"/>
                      <a:endParaRPr lang="pl-PL" sz="1800" dirty="0">
                        <a:solidFill>
                          <a:schemeClr val="tx1"/>
                        </a:solidFill>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2990112571"/>
                  </a:ext>
                </a:extLst>
              </a:tr>
              <a:tr h="648072">
                <a:tc>
                  <a:txBody>
                    <a:bodyPr/>
                    <a:lstStyle/>
                    <a:p>
                      <a:endParaRPr lang="pl-PL" sz="1700" b="1" dirty="0" smtClean="0">
                        <a:latin typeface="Arial" panose="020B0604020202020204" pitchFamily="34" charset="0"/>
                        <a:cs typeface="Arial" panose="020B0604020202020204" pitchFamily="34" charset="0"/>
                      </a:endParaRPr>
                    </a:p>
                  </a:txBody>
                  <a:tcPr/>
                </a:tc>
                <a:tc>
                  <a:txBody>
                    <a:bodyPr/>
                    <a:lstStyle/>
                    <a:p>
                      <a:r>
                        <a:rPr lang="pl-PL" sz="1800" dirty="0" smtClean="0">
                          <a:latin typeface="Arial" panose="020B0604020202020204" pitchFamily="34" charset="0"/>
                          <a:cs typeface="Arial" panose="020B0604020202020204" pitchFamily="34" charset="0"/>
                        </a:rPr>
                        <a:t>miejsca w</a:t>
                      </a:r>
                      <a:r>
                        <a:rPr lang="pl-PL" sz="1800" baseline="0" dirty="0" smtClean="0">
                          <a:latin typeface="Arial" panose="020B0604020202020204" pitchFamily="34" charset="0"/>
                          <a:cs typeface="Arial" panose="020B0604020202020204" pitchFamily="34" charset="0"/>
                        </a:rPr>
                        <a:t> </a:t>
                      </a:r>
                      <a:r>
                        <a:rPr lang="pl-PL" sz="1800" dirty="0" smtClean="0">
                          <a:latin typeface="Arial" panose="020B0604020202020204" pitchFamily="34" charset="0"/>
                          <a:cs typeface="Arial" panose="020B0604020202020204" pitchFamily="34" charset="0"/>
                        </a:rPr>
                        <a:t>żłobkach i</a:t>
                      </a:r>
                      <a:r>
                        <a:rPr lang="pl-PL" sz="1800" baseline="0" dirty="0" smtClean="0">
                          <a:latin typeface="Arial" panose="020B0604020202020204" pitchFamily="34" charset="0"/>
                          <a:cs typeface="Arial" panose="020B0604020202020204" pitchFamily="34" charset="0"/>
                        </a:rPr>
                        <a:t> </a:t>
                      </a:r>
                      <a:r>
                        <a:rPr lang="pl-PL" sz="1800" dirty="0" smtClean="0">
                          <a:latin typeface="Arial" panose="020B0604020202020204" pitchFamily="34" charset="0"/>
                          <a:cs typeface="Arial" panose="020B0604020202020204" pitchFamily="34" charset="0"/>
                        </a:rPr>
                        <a:t>klubach dziecięcych</a:t>
                      </a:r>
                    </a:p>
                    <a:p>
                      <a:endParaRPr lang="pl-PL" sz="1800" dirty="0">
                        <a:latin typeface="Arial" panose="020B0604020202020204" pitchFamily="34" charset="0"/>
                        <a:cs typeface="Arial" panose="020B0604020202020204" pitchFamily="34" charset="0"/>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r>
                        <a:rPr lang="pl-PL" sz="1800" baseline="0" dirty="0" smtClean="0">
                          <a:latin typeface="Arial" panose="020B0604020202020204" pitchFamily="34" charset="0"/>
                          <a:cs typeface="Arial" panose="020B0604020202020204" pitchFamily="34" charset="0"/>
                        </a:rPr>
                        <a:t>miejsca w żłobkach, klubach dziecięcych</a:t>
                      </a:r>
                    </a:p>
                    <a:p>
                      <a:pPr marL="0" marR="0" lvl="0"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r>
                        <a:rPr lang="pl-PL" sz="1800" baseline="0" dirty="0" smtClean="0">
                          <a:latin typeface="Arial" panose="020B0604020202020204" pitchFamily="34" charset="0"/>
                          <a:cs typeface="Arial" panose="020B0604020202020204" pitchFamily="34" charset="0"/>
                        </a:rPr>
                        <a:t>i u dziennych opiekunów</a:t>
                      </a:r>
                    </a:p>
                  </a:txBody>
                  <a:tcPr/>
                </a:tc>
                <a:extLst>
                  <a:ext uri="{0D108BD9-81ED-4DB2-BD59-A6C34878D82A}">
                    <a16:rowId xmlns:a16="http://schemas.microsoft.com/office/drawing/2014/main" val="4054008010"/>
                  </a:ext>
                </a:extLst>
              </a:tr>
              <a:tr h="2996932">
                <a:tc>
                  <a:txBody>
                    <a:bodyPr/>
                    <a:lstStyle/>
                    <a:p>
                      <a:endParaRPr lang="pl-PL" sz="1700" b="0" dirty="0">
                        <a:latin typeface="Arial" panose="020B0604020202020204" pitchFamily="34" charset="0"/>
                        <a:cs typeface="Arial" panose="020B0604020202020204" pitchFamily="34" charset="0"/>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r>
                        <a:rPr lang="pl-PL" sz="1800" b="1" dirty="0" smtClean="0">
                          <a:latin typeface="Arial" panose="020B0604020202020204" pitchFamily="34" charset="0"/>
                          <a:cs typeface="Arial" panose="020B0604020202020204" pitchFamily="34" charset="0"/>
                        </a:rPr>
                        <a:t>KOSZTY</a:t>
                      </a:r>
                      <a:r>
                        <a:rPr lang="pl-PL" sz="1800" b="1" baseline="0" dirty="0" smtClean="0">
                          <a:latin typeface="Arial" panose="020B0604020202020204" pitchFamily="34" charset="0"/>
                          <a:cs typeface="Arial" panose="020B0604020202020204" pitchFamily="34" charset="0"/>
                        </a:rPr>
                        <a:t> PODSTAWOWE</a:t>
                      </a:r>
                    </a:p>
                    <a:p>
                      <a:pPr marL="0" marR="0" lvl="0"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r>
                        <a:rPr lang="pl-PL" sz="1800" dirty="0" smtClean="0">
                          <a:latin typeface="Arial" panose="020B0604020202020204" pitchFamily="34" charset="0"/>
                          <a:cs typeface="Arial" panose="020B0604020202020204" pitchFamily="34" charset="0"/>
                        </a:rPr>
                        <a:t>a. ADAPTACJA</a:t>
                      </a:r>
                    </a:p>
                    <a:p>
                      <a:pPr marL="0" marR="0" lvl="0"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endParaRPr lang="pl-PL" sz="1800" dirty="0" smtClean="0">
                        <a:latin typeface="Arial" panose="020B0604020202020204" pitchFamily="34" charset="0"/>
                        <a:cs typeface="Arial" panose="020B0604020202020204" pitchFamily="34" charset="0"/>
                      </a:endParaRPr>
                    </a:p>
                    <a:p>
                      <a:r>
                        <a:rPr lang="pl-PL" sz="1800" b="1" dirty="0" smtClean="0">
                          <a:latin typeface="Arial" panose="020B0604020202020204" pitchFamily="34" charset="0"/>
                          <a:cs typeface="Arial" panose="020B0604020202020204" pitchFamily="34" charset="0"/>
                        </a:rPr>
                        <a:t>KOSZTY UZUPEŁNIAJĄCE do a.</a:t>
                      </a:r>
                    </a:p>
                    <a:p>
                      <a:pPr marL="285750" indent="-285750">
                        <a:buFont typeface="Wingdings" panose="05000000000000000000" pitchFamily="2" charset="2"/>
                        <a:buChar char="§"/>
                      </a:pPr>
                      <a:r>
                        <a:rPr lang="pl-PL" sz="1800" dirty="0" smtClean="0">
                          <a:latin typeface="Arial" panose="020B0604020202020204" pitchFamily="34" charset="0"/>
                          <a:cs typeface="Arial" panose="020B0604020202020204" pitchFamily="34" charset="0"/>
                        </a:rPr>
                        <a:t>ZAKUP I MONTAŻ WYPOSAŻENIA</a:t>
                      </a:r>
                    </a:p>
                    <a:p>
                      <a:pPr marL="285750" indent="-285750">
                        <a:buFont typeface="Wingdings" panose="05000000000000000000" pitchFamily="2" charset="2"/>
                        <a:buChar char="§"/>
                      </a:pPr>
                      <a:r>
                        <a:rPr lang="pl-PL" sz="1800" dirty="0" smtClean="0">
                          <a:latin typeface="Arial" panose="020B0604020202020204" pitchFamily="34" charset="0"/>
                          <a:cs typeface="Arial" panose="020B0604020202020204" pitchFamily="34" charset="0"/>
                        </a:rPr>
                        <a:t>ZAKUP POMOCY DO PROWADZENIA ZAJĘĆ</a:t>
                      </a:r>
                    </a:p>
                    <a:p>
                      <a:pPr marL="285750" indent="-285750">
                        <a:buFont typeface="Wingdings" panose="05000000000000000000" pitchFamily="2" charset="2"/>
                        <a:buChar char="§"/>
                      </a:pPr>
                      <a:r>
                        <a:rPr lang="pl-PL" sz="1800" dirty="0" smtClean="0">
                          <a:latin typeface="Arial" panose="020B0604020202020204" pitchFamily="34" charset="0"/>
                          <a:cs typeface="Arial" panose="020B0604020202020204" pitchFamily="34" charset="0"/>
                        </a:rPr>
                        <a:t>UTWORZENIE</a:t>
                      </a:r>
                      <a:r>
                        <a:rPr lang="pl-PL" sz="1800" baseline="0" dirty="0" smtClean="0">
                          <a:latin typeface="Arial" panose="020B0604020202020204" pitchFamily="34" charset="0"/>
                          <a:cs typeface="Arial" panose="020B0604020202020204" pitchFamily="34" charset="0"/>
                        </a:rPr>
                        <a:t> PLACU ZABAW</a:t>
                      </a:r>
                    </a:p>
                    <a:p>
                      <a:pPr marL="285750" indent="-285750">
                        <a:buFont typeface="Wingdings" panose="05000000000000000000" pitchFamily="2" charset="2"/>
                        <a:buChar char="§"/>
                      </a:pPr>
                      <a:r>
                        <a:rPr lang="pl-PL" sz="1800" baseline="0" dirty="0" smtClean="0">
                          <a:latin typeface="Arial" panose="020B0604020202020204" pitchFamily="34" charset="0"/>
                          <a:cs typeface="Arial" panose="020B0604020202020204" pitchFamily="34" charset="0"/>
                        </a:rPr>
                        <a:t>DOSTOSOWANIE OTOCZENIA (OGRODZENIE, CHODNIK, ZIELEŃ)</a:t>
                      </a:r>
                    </a:p>
                    <a:p>
                      <a:pPr marL="285750" indent="-285750">
                        <a:buFont typeface="Wingdings" panose="05000000000000000000" pitchFamily="2" charset="2"/>
                        <a:buChar char="§"/>
                      </a:pPr>
                      <a:r>
                        <a:rPr lang="pl-PL" sz="1800" baseline="0" dirty="0" smtClean="0">
                          <a:latin typeface="Arial" panose="020B0604020202020204" pitchFamily="34" charset="0"/>
                          <a:cs typeface="Arial" panose="020B0604020202020204" pitchFamily="34" charset="0"/>
                        </a:rPr>
                        <a:t>PROMOCJA I INFORMACJA </a:t>
                      </a:r>
                      <a:r>
                        <a:rPr lang="pl-PL" sz="1800" b="0" baseline="0" dirty="0" smtClean="0">
                          <a:latin typeface="Arial" panose="020B0604020202020204" pitchFamily="34" charset="0"/>
                          <a:cs typeface="Arial" panose="020B0604020202020204" pitchFamily="34" charset="0"/>
                        </a:rPr>
                        <a:t>KPO</a:t>
                      </a:r>
                    </a:p>
                    <a:p>
                      <a:endParaRPr lang="pl-PL" sz="1800" dirty="0">
                        <a:latin typeface="Arial" panose="020B0604020202020204" pitchFamily="34" charset="0"/>
                        <a:cs typeface="Arial" panose="020B0604020202020204" pitchFamily="34" charset="0"/>
                      </a:endParaRPr>
                    </a:p>
                  </a:txBody>
                  <a:tcPr/>
                </a:tc>
                <a:tc>
                  <a:txBody>
                    <a:bodyPr/>
                    <a:lstStyle/>
                    <a:p>
                      <a:pPr marL="0" indent="0">
                        <a:buFont typeface="Wingdings" panose="05000000000000000000" pitchFamily="2" charset="2"/>
                        <a:buNone/>
                      </a:pPr>
                      <a:r>
                        <a:rPr lang="pl-PL" sz="1800" b="1" dirty="0" smtClean="0">
                          <a:latin typeface="Arial" panose="020B0604020202020204" pitchFamily="34" charset="0"/>
                          <a:cs typeface="Arial" panose="020B0604020202020204" pitchFamily="34" charset="0"/>
                        </a:rPr>
                        <a:t>KOSZTY PODSTAWOWE</a:t>
                      </a:r>
                    </a:p>
                    <a:p>
                      <a:pPr marL="0" indent="0">
                        <a:buFont typeface="Wingdings" panose="05000000000000000000" pitchFamily="2" charset="2"/>
                        <a:buNone/>
                      </a:pPr>
                      <a:r>
                        <a:rPr lang="pl-PL" sz="1800" dirty="0" smtClean="0">
                          <a:latin typeface="Arial" panose="020B0604020202020204" pitchFamily="34" charset="0"/>
                          <a:cs typeface="Arial" panose="020B0604020202020204" pitchFamily="34" charset="0"/>
                        </a:rPr>
                        <a:t>a. ADAPTACJA</a:t>
                      </a:r>
                    </a:p>
                    <a:p>
                      <a:pPr marL="0" indent="0">
                        <a:buFont typeface="Wingdings" panose="05000000000000000000" pitchFamily="2" charset="2"/>
                        <a:buNone/>
                      </a:pPr>
                      <a:r>
                        <a:rPr lang="pl-PL" sz="1800" dirty="0" smtClean="0">
                          <a:latin typeface="Arial" panose="020B0604020202020204" pitchFamily="34" charset="0"/>
                          <a:cs typeface="Arial" panose="020B0604020202020204" pitchFamily="34" charset="0"/>
                        </a:rPr>
                        <a:t>b. ZAKUP I MONTAŻ WYPOSAŻENIA</a:t>
                      </a:r>
                    </a:p>
                    <a:p>
                      <a:pPr marL="0" indent="0">
                        <a:buFont typeface="Wingdings" panose="05000000000000000000" pitchFamily="2" charset="2"/>
                        <a:buNone/>
                      </a:pPr>
                      <a:endParaRPr lang="pl-PL" sz="1800" dirty="0" smtClean="0">
                        <a:latin typeface="Arial" panose="020B0604020202020204" pitchFamily="34" charset="0"/>
                        <a:cs typeface="Arial" panose="020B0604020202020204" pitchFamily="34" charset="0"/>
                      </a:endParaRPr>
                    </a:p>
                    <a:p>
                      <a:pPr marL="0" indent="0">
                        <a:buFont typeface="Wingdings" panose="05000000000000000000" pitchFamily="2" charset="2"/>
                        <a:buNone/>
                      </a:pPr>
                      <a:r>
                        <a:rPr lang="pl-PL" sz="1800" b="1" dirty="0" smtClean="0">
                          <a:latin typeface="Arial" panose="020B0604020202020204" pitchFamily="34" charset="0"/>
                          <a:cs typeface="Arial" panose="020B0604020202020204" pitchFamily="34" charset="0"/>
                        </a:rPr>
                        <a:t>KOSZTY UZUPEŁNIAJĄCE do a.</a:t>
                      </a:r>
                      <a:r>
                        <a:rPr lang="pl-PL" sz="1800" b="1" baseline="0" dirty="0" smtClean="0">
                          <a:latin typeface="Arial" panose="020B0604020202020204" pitchFamily="34" charset="0"/>
                          <a:cs typeface="Arial" panose="020B0604020202020204" pitchFamily="34" charset="0"/>
                        </a:rPr>
                        <a:t> i </a:t>
                      </a:r>
                      <a:r>
                        <a:rPr lang="pl-PL" sz="1800" b="1" dirty="0" smtClean="0">
                          <a:latin typeface="Arial" panose="020B0604020202020204" pitchFamily="34" charset="0"/>
                          <a:cs typeface="Arial" panose="020B0604020202020204" pitchFamily="34" charset="0"/>
                        </a:rPr>
                        <a:t>b.</a:t>
                      </a:r>
                    </a:p>
                    <a:p>
                      <a:pPr marL="285750" indent="-285750">
                        <a:buFont typeface="Wingdings" panose="05000000000000000000" pitchFamily="2" charset="2"/>
                        <a:buChar char="§"/>
                      </a:pPr>
                      <a:r>
                        <a:rPr lang="pl-PL" sz="1800" dirty="0" smtClean="0">
                          <a:latin typeface="Arial" panose="020B0604020202020204" pitchFamily="34" charset="0"/>
                          <a:cs typeface="Arial" panose="020B0604020202020204" pitchFamily="34" charset="0"/>
                        </a:rPr>
                        <a:t>ZAKUP POMOCY DO PROWADZENIA ZAJĘĆ</a:t>
                      </a:r>
                    </a:p>
                    <a:p>
                      <a:pPr marL="285750" indent="-285750">
                        <a:buFont typeface="Wingdings" panose="05000000000000000000" pitchFamily="2" charset="2"/>
                        <a:buChar char="§"/>
                      </a:pPr>
                      <a:r>
                        <a:rPr lang="pl-PL" sz="1800" dirty="0" smtClean="0">
                          <a:latin typeface="Arial" panose="020B0604020202020204" pitchFamily="34" charset="0"/>
                          <a:cs typeface="Arial" panose="020B0604020202020204" pitchFamily="34" charset="0"/>
                        </a:rPr>
                        <a:t>UTWORZENIE PLACU ZABAW</a:t>
                      </a:r>
                    </a:p>
                    <a:p>
                      <a:pPr marL="285750" indent="-285750">
                        <a:buFont typeface="Wingdings" panose="05000000000000000000" pitchFamily="2" charset="2"/>
                        <a:buChar char="§"/>
                      </a:pPr>
                      <a:r>
                        <a:rPr lang="pl-PL" sz="1800" dirty="0" smtClean="0">
                          <a:latin typeface="Arial" panose="020B0604020202020204" pitchFamily="34" charset="0"/>
                          <a:cs typeface="Arial" panose="020B0604020202020204" pitchFamily="34" charset="0"/>
                        </a:rPr>
                        <a:t>DOSTOSOWANIE OTOCZENIA (OGRODZENIE, CHODNIK, ZIELEŃ)</a:t>
                      </a:r>
                    </a:p>
                    <a:p>
                      <a:pPr marL="285750" indent="-285750">
                        <a:buFont typeface="Wingdings" panose="05000000000000000000" pitchFamily="2" charset="2"/>
                        <a:buChar char="§"/>
                      </a:pPr>
                      <a:r>
                        <a:rPr lang="pl-PL" sz="1800" dirty="0" smtClean="0">
                          <a:latin typeface="Arial" panose="020B0604020202020204" pitchFamily="34" charset="0"/>
                          <a:cs typeface="Arial" panose="020B0604020202020204" pitchFamily="34" charset="0"/>
                        </a:rPr>
                        <a:t>PROMOCJA I INFORMACJA FERS</a:t>
                      </a:r>
                    </a:p>
                    <a:p>
                      <a:endParaRPr lang="pl-PL" sz="18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2284739463"/>
                  </a:ext>
                </a:extLst>
              </a:tr>
            </a:tbl>
          </a:graphicData>
        </a:graphic>
      </p:graphicFrame>
    </p:spTree>
    <p:extLst>
      <p:ext uri="{BB962C8B-B14F-4D97-AF65-F5344CB8AC3E}">
        <p14:creationId xmlns:p14="http://schemas.microsoft.com/office/powerpoint/2010/main" val="30569831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4" name="pole tekstowe 3">
            <a:extLst>
              <a:ext uri="{FF2B5EF4-FFF2-40B4-BE49-F238E27FC236}">
                <a16:creationId xmlns:a16="http://schemas.microsoft.com/office/drawing/2014/main" id="{9EAE2EEA-B185-44FE-BDB1-584798601875}"/>
              </a:ext>
            </a:extLst>
          </p:cNvPr>
          <p:cNvSpPr txBox="1"/>
          <p:nvPr/>
        </p:nvSpPr>
        <p:spPr>
          <a:xfrm>
            <a:off x="839416" y="332288"/>
            <a:ext cx="8424936" cy="584775"/>
          </a:xfrm>
          <a:prstGeom prst="rect">
            <a:avLst/>
          </a:prstGeom>
          <a:noFill/>
        </p:spPr>
        <p:txBody>
          <a:bodyPr wrap="square" rtlCol="0">
            <a:spAutoFit/>
          </a:bodyPr>
          <a:lstStyle/>
          <a:p>
            <a:pPr algn="ctr"/>
            <a:r>
              <a:rPr lang="pl-PL" sz="3200" b="1" dirty="0" smtClean="0">
                <a:latin typeface="Arial" panose="020B0604020202020204" pitchFamily="34" charset="0"/>
                <a:cs typeface="Arial" panose="020B0604020202020204" pitchFamily="34" charset="0"/>
              </a:rPr>
              <a:t>WYMOGI PRAWNE </a:t>
            </a:r>
            <a:endParaRPr lang="pl-PL" sz="3200" b="1" dirty="0">
              <a:latin typeface="Arial" panose="020B0604020202020204" pitchFamily="34" charset="0"/>
              <a:cs typeface="Arial" panose="020B0604020202020204" pitchFamily="34" charset="0"/>
            </a:endParaRPr>
          </a:p>
        </p:txBody>
      </p:sp>
      <p:sp>
        <p:nvSpPr>
          <p:cNvPr id="5" name="Prostokąt 4"/>
          <p:cNvSpPr/>
          <p:nvPr/>
        </p:nvSpPr>
        <p:spPr>
          <a:xfrm>
            <a:off x="479376" y="1052736"/>
            <a:ext cx="9794961" cy="5324535"/>
          </a:xfrm>
          <a:prstGeom prst="rect">
            <a:avLst/>
          </a:prstGeom>
        </p:spPr>
        <p:txBody>
          <a:bodyPr wrap="square">
            <a:spAutoFit/>
          </a:bodyPr>
          <a:lstStyle/>
          <a:p>
            <a:r>
              <a:rPr lang="pl-PL" sz="2000" b="1" dirty="0" smtClean="0">
                <a:latin typeface="Arial" panose="020B0604020202020204" pitchFamily="34" charset="0"/>
                <a:cs typeface="Arial" panose="020B0604020202020204" pitchFamily="34" charset="0"/>
              </a:rPr>
              <a:t>Ustawa</a:t>
            </a:r>
            <a:r>
              <a:rPr lang="pl-PL" sz="2000" dirty="0" smtClean="0">
                <a:latin typeface="Arial" panose="020B0604020202020204" pitchFamily="34" charset="0"/>
                <a:cs typeface="Arial" panose="020B0604020202020204" pitchFamily="34" charset="0"/>
              </a:rPr>
              <a:t> z </a:t>
            </a:r>
            <a:r>
              <a:rPr lang="pl-PL" sz="2000" dirty="0">
                <a:latin typeface="Arial" panose="020B0604020202020204" pitchFamily="34" charset="0"/>
                <a:cs typeface="Arial" panose="020B0604020202020204" pitchFamily="34" charset="0"/>
              </a:rPr>
              <a:t>4 lutego 2011 r. </a:t>
            </a:r>
            <a:r>
              <a:rPr lang="pl-PL" sz="2000" b="1" dirty="0">
                <a:latin typeface="Arial" panose="020B0604020202020204" pitchFamily="34" charset="0"/>
                <a:cs typeface="Arial" panose="020B0604020202020204" pitchFamily="34" charset="0"/>
              </a:rPr>
              <a:t>o opiece nad dziećmi do lat 3 </a:t>
            </a:r>
            <a:r>
              <a:rPr lang="pl-PL" sz="2000" dirty="0" smtClean="0">
                <a:latin typeface="Arial" panose="020B0604020202020204" pitchFamily="34" charset="0"/>
                <a:cs typeface="Arial" panose="020B0604020202020204" pitchFamily="34" charset="0"/>
              </a:rPr>
              <a:t>(</a:t>
            </a:r>
            <a:r>
              <a:rPr lang="pl-PL" sz="2000" dirty="0">
                <a:latin typeface="Arial" panose="020B0604020202020204" pitchFamily="34" charset="0"/>
                <a:cs typeface="Arial" panose="020B0604020202020204" pitchFamily="34" charset="0"/>
              </a:rPr>
              <a:t>Dz. U. z 2022 r. poz. 1324 z </a:t>
            </a:r>
            <a:r>
              <a:rPr lang="pl-PL" sz="2000" dirty="0" err="1">
                <a:latin typeface="Arial" panose="020B0604020202020204" pitchFamily="34" charset="0"/>
                <a:cs typeface="Arial" panose="020B0604020202020204" pitchFamily="34" charset="0"/>
              </a:rPr>
              <a:t>późn</a:t>
            </a:r>
            <a:r>
              <a:rPr lang="pl-PL" sz="2000" dirty="0">
                <a:latin typeface="Arial" panose="020B0604020202020204" pitchFamily="34" charset="0"/>
                <a:cs typeface="Arial" panose="020B0604020202020204" pitchFamily="34" charset="0"/>
              </a:rPr>
              <a:t>. zm</a:t>
            </a:r>
            <a:r>
              <a:rPr lang="pl-PL" sz="2000" dirty="0" smtClean="0">
                <a:latin typeface="Arial" panose="020B0604020202020204" pitchFamily="34" charset="0"/>
                <a:cs typeface="Arial" panose="020B0604020202020204" pitchFamily="34" charset="0"/>
              </a:rPr>
              <a:t>.) określa:</a:t>
            </a:r>
          </a:p>
          <a:p>
            <a:r>
              <a:rPr lang="pl-PL" sz="2000" dirty="0">
                <a:latin typeface="Arial" panose="020B0604020202020204" pitchFamily="34" charset="0"/>
                <a:cs typeface="Arial" panose="020B0604020202020204" pitchFamily="34" charset="0"/>
              </a:rPr>
              <a:t>1)  zasady organizowania i funkcjonowania opieki nad dziećmi w wieku do lat 3</a:t>
            </a:r>
            <a:r>
              <a:rPr lang="pl-PL" sz="2000" dirty="0" smtClean="0">
                <a:latin typeface="Arial" panose="020B0604020202020204" pitchFamily="34" charset="0"/>
                <a:cs typeface="Arial" panose="020B0604020202020204" pitchFamily="34" charset="0"/>
              </a:rPr>
              <a:t>;</a:t>
            </a:r>
            <a:endParaRPr lang="pl-PL" sz="2000" dirty="0">
              <a:latin typeface="Arial" panose="020B0604020202020204" pitchFamily="34" charset="0"/>
              <a:cs typeface="Arial" panose="020B0604020202020204" pitchFamily="34" charset="0"/>
            </a:endParaRPr>
          </a:p>
          <a:p>
            <a:r>
              <a:rPr lang="pl-PL" sz="2000" dirty="0">
                <a:latin typeface="Arial" panose="020B0604020202020204" pitchFamily="34" charset="0"/>
                <a:cs typeface="Arial" panose="020B0604020202020204" pitchFamily="34" charset="0"/>
              </a:rPr>
              <a:t>2)  warunki świadczonych usług</a:t>
            </a:r>
            <a:r>
              <a:rPr lang="pl-PL" sz="2000" dirty="0" smtClean="0">
                <a:latin typeface="Arial" panose="020B0604020202020204" pitchFamily="34" charset="0"/>
                <a:cs typeface="Arial" panose="020B0604020202020204" pitchFamily="34" charset="0"/>
              </a:rPr>
              <a:t>;</a:t>
            </a:r>
            <a:endParaRPr lang="pl-PL" sz="2000" dirty="0">
              <a:latin typeface="Arial" panose="020B0604020202020204" pitchFamily="34" charset="0"/>
              <a:cs typeface="Arial" panose="020B0604020202020204" pitchFamily="34" charset="0"/>
            </a:endParaRPr>
          </a:p>
          <a:p>
            <a:r>
              <a:rPr lang="pl-PL" sz="2000" dirty="0">
                <a:latin typeface="Arial" panose="020B0604020202020204" pitchFamily="34" charset="0"/>
                <a:cs typeface="Arial" panose="020B0604020202020204" pitchFamily="34" charset="0"/>
              </a:rPr>
              <a:t>3)  kwalifikacje osób sprawujących opiekę</a:t>
            </a:r>
            <a:r>
              <a:rPr lang="pl-PL" sz="2000" dirty="0" smtClean="0">
                <a:latin typeface="Arial" panose="020B0604020202020204" pitchFamily="34" charset="0"/>
                <a:cs typeface="Arial" panose="020B0604020202020204" pitchFamily="34" charset="0"/>
              </a:rPr>
              <a:t>;</a:t>
            </a:r>
            <a:endParaRPr lang="pl-PL" sz="2000" dirty="0">
              <a:latin typeface="Arial" panose="020B0604020202020204" pitchFamily="34" charset="0"/>
              <a:cs typeface="Arial" panose="020B0604020202020204" pitchFamily="34" charset="0"/>
            </a:endParaRPr>
          </a:p>
          <a:p>
            <a:r>
              <a:rPr lang="pl-PL" sz="2000" dirty="0">
                <a:latin typeface="Arial" panose="020B0604020202020204" pitchFamily="34" charset="0"/>
                <a:cs typeface="Arial" panose="020B0604020202020204" pitchFamily="34" charset="0"/>
              </a:rPr>
              <a:t>4)  zasady finansowania opieki</a:t>
            </a:r>
            <a:r>
              <a:rPr lang="pl-PL" sz="2000" dirty="0" smtClean="0">
                <a:latin typeface="Arial" panose="020B0604020202020204" pitchFamily="34" charset="0"/>
                <a:cs typeface="Arial" panose="020B0604020202020204" pitchFamily="34" charset="0"/>
              </a:rPr>
              <a:t>;</a:t>
            </a:r>
            <a:endParaRPr lang="pl-PL" sz="2000" dirty="0">
              <a:latin typeface="Arial" panose="020B0604020202020204" pitchFamily="34" charset="0"/>
              <a:cs typeface="Arial" panose="020B0604020202020204" pitchFamily="34" charset="0"/>
            </a:endParaRPr>
          </a:p>
          <a:p>
            <a:r>
              <a:rPr lang="pl-PL" sz="2000" dirty="0">
                <a:latin typeface="Arial" panose="020B0604020202020204" pitchFamily="34" charset="0"/>
                <a:cs typeface="Arial" panose="020B0604020202020204" pitchFamily="34" charset="0"/>
              </a:rPr>
              <a:t>5)  nadzór nad warunkami i jakością sprawowanej opieki.</a:t>
            </a:r>
          </a:p>
          <a:p>
            <a:endParaRPr lang="pl-PL" sz="2000" dirty="0">
              <a:latin typeface="Arial" panose="020B0604020202020204" pitchFamily="34" charset="0"/>
              <a:cs typeface="Arial" panose="020B0604020202020204" pitchFamily="34" charset="0"/>
            </a:endParaRPr>
          </a:p>
          <a:p>
            <a:r>
              <a:rPr lang="pl-PL" sz="2000" b="1" dirty="0" smtClean="0">
                <a:latin typeface="Arial" panose="020B0604020202020204" pitchFamily="34" charset="0"/>
                <a:cs typeface="Arial" panose="020B0604020202020204" pitchFamily="34" charset="0"/>
              </a:rPr>
              <a:t>Rozporządzenie</a:t>
            </a:r>
            <a:r>
              <a:rPr lang="pl-PL" sz="2000" dirty="0" smtClean="0">
                <a:latin typeface="Arial" panose="020B0604020202020204" pitchFamily="34" charset="0"/>
                <a:cs typeface="Arial" panose="020B0604020202020204" pitchFamily="34" charset="0"/>
              </a:rPr>
              <a:t> </a:t>
            </a:r>
            <a:r>
              <a:rPr lang="pl-PL" sz="2000" dirty="0">
                <a:latin typeface="Arial" panose="020B0604020202020204" pitchFamily="34" charset="0"/>
                <a:cs typeface="Arial" panose="020B0604020202020204" pitchFamily="34" charset="0"/>
              </a:rPr>
              <a:t>Ministra Pracy i Polityki Społecznej </a:t>
            </a:r>
            <a:r>
              <a:rPr lang="pl-PL" sz="2000" b="1" dirty="0">
                <a:latin typeface="Arial" panose="020B0604020202020204" pitchFamily="34" charset="0"/>
                <a:cs typeface="Arial" panose="020B0604020202020204" pitchFamily="34" charset="0"/>
              </a:rPr>
              <a:t>w sprawie wymagań lokalowych i sanitarnych</a:t>
            </a:r>
            <a:r>
              <a:rPr lang="pl-PL" sz="2000" dirty="0">
                <a:latin typeface="Arial" panose="020B0604020202020204" pitchFamily="34" charset="0"/>
                <a:cs typeface="Arial" panose="020B0604020202020204" pitchFamily="34" charset="0"/>
              </a:rPr>
              <a:t> jakie </a:t>
            </a:r>
            <a:r>
              <a:rPr lang="pl-PL" sz="2000" dirty="0" smtClean="0">
                <a:latin typeface="Arial" panose="020B0604020202020204" pitchFamily="34" charset="0"/>
                <a:cs typeface="Arial" panose="020B0604020202020204" pitchFamily="34" charset="0"/>
              </a:rPr>
              <a:t>musi spełniać </a:t>
            </a:r>
            <a:r>
              <a:rPr lang="pl-PL" sz="2000" dirty="0">
                <a:latin typeface="Arial" panose="020B0604020202020204" pitchFamily="34" charset="0"/>
                <a:cs typeface="Arial" panose="020B0604020202020204" pitchFamily="34" charset="0"/>
              </a:rPr>
              <a:t>lokal, w którym ma być prowadzony żłobek lub klub dziecięcy </a:t>
            </a:r>
            <a:r>
              <a:rPr lang="pl-PL" sz="2000" dirty="0" smtClean="0">
                <a:latin typeface="Arial" panose="020B0604020202020204" pitchFamily="34" charset="0"/>
                <a:cs typeface="Arial" panose="020B0604020202020204" pitchFamily="34" charset="0"/>
              </a:rPr>
              <a:t>(Dz.U</a:t>
            </a:r>
            <a:r>
              <a:rPr lang="pl-PL" sz="2000" dirty="0">
                <a:latin typeface="Arial" panose="020B0604020202020204" pitchFamily="34" charset="0"/>
                <a:cs typeface="Arial" panose="020B0604020202020204" pitchFamily="34" charset="0"/>
              </a:rPr>
              <a:t>. z 2019 r. poz. </a:t>
            </a:r>
            <a:r>
              <a:rPr lang="pl-PL" sz="2000" dirty="0" smtClean="0">
                <a:latin typeface="Arial" panose="020B0604020202020204" pitchFamily="34" charset="0"/>
                <a:cs typeface="Arial" panose="020B0604020202020204" pitchFamily="34" charset="0"/>
              </a:rPr>
              <a:t>72)</a:t>
            </a:r>
          </a:p>
          <a:p>
            <a:r>
              <a:rPr lang="pl-PL" sz="2000" dirty="0">
                <a:latin typeface="Arial" panose="020B0604020202020204" pitchFamily="34" charset="0"/>
                <a:cs typeface="Arial" panose="020B0604020202020204" pitchFamily="34" charset="0"/>
              </a:rPr>
              <a:t>o</a:t>
            </a:r>
            <a:r>
              <a:rPr lang="pl-PL" sz="2000" dirty="0" smtClean="0">
                <a:latin typeface="Arial" panose="020B0604020202020204" pitchFamily="34" charset="0"/>
                <a:cs typeface="Arial" panose="020B0604020202020204" pitchFamily="34" charset="0"/>
              </a:rPr>
              <a:t>kreśla </a:t>
            </a:r>
            <a:r>
              <a:rPr lang="pl-PL" sz="2000" dirty="0">
                <a:latin typeface="Arial" panose="020B0604020202020204" pitchFamily="34" charset="0"/>
                <a:cs typeface="Arial" panose="020B0604020202020204" pitchFamily="34" charset="0"/>
              </a:rPr>
              <a:t>w</a:t>
            </a:r>
            <a:r>
              <a:rPr lang="pl-PL" sz="2000" dirty="0" smtClean="0">
                <a:latin typeface="Arial" panose="020B0604020202020204" pitchFamily="34" charset="0"/>
                <a:cs typeface="Arial" panose="020B0604020202020204" pitchFamily="34" charset="0"/>
              </a:rPr>
              <a:t>ymogi </a:t>
            </a:r>
            <a:r>
              <a:rPr lang="pl-PL" sz="2000" dirty="0">
                <a:latin typeface="Arial" panose="020B0604020202020204" pitchFamily="34" charset="0"/>
                <a:cs typeface="Arial" panose="020B0604020202020204" pitchFamily="34" charset="0"/>
              </a:rPr>
              <a:t>lokalowe, sanitarne i </a:t>
            </a:r>
            <a:r>
              <a:rPr lang="pl-PL" sz="2000" dirty="0" smtClean="0">
                <a:latin typeface="Arial" panose="020B0604020202020204" pitchFamily="34" charset="0"/>
                <a:cs typeface="Arial" panose="020B0604020202020204" pitchFamily="34" charset="0"/>
              </a:rPr>
              <a:t>przeciwpożarowe </a:t>
            </a:r>
          </a:p>
          <a:p>
            <a:r>
              <a:rPr lang="pl-PL" sz="2000" dirty="0" smtClean="0">
                <a:latin typeface="Arial" panose="020B0604020202020204" pitchFamily="34" charset="0"/>
                <a:cs typeface="Arial" panose="020B0604020202020204" pitchFamily="34" charset="0"/>
              </a:rPr>
              <a:t>- spełnienie ww. wymogów jest niezbędne do uzyskania </a:t>
            </a:r>
            <a:endParaRPr lang="pl-PL" sz="2000" dirty="0">
              <a:latin typeface="Arial" panose="020B0604020202020204" pitchFamily="34" charset="0"/>
              <a:cs typeface="Arial" panose="020B0604020202020204" pitchFamily="34" charset="0"/>
            </a:endParaRPr>
          </a:p>
          <a:p>
            <a:pPr marL="342900" indent="-342900">
              <a:buFont typeface="Wingdings" panose="05000000000000000000" pitchFamily="2" charset="2"/>
              <a:buChar char="q"/>
            </a:pPr>
            <a:r>
              <a:rPr lang="pl-PL" sz="2000" dirty="0" smtClean="0">
                <a:latin typeface="Arial" panose="020B0604020202020204" pitchFamily="34" charset="0"/>
                <a:cs typeface="Arial" panose="020B0604020202020204" pitchFamily="34" charset="0"/>
              </a:rPr>
              <a:t>opinii </a:t>
            </a:r>
            <a:r>
              <a:rPr lang="pl-PL" sz="2000" dirty="0">
                <a:latin typeface="Arial" panose="020B0604020202020204" pitchFamily="34" charset="0"/>
                <a:cs typeface="Arial" panose="020B0604020202020204" pitchFamily="34" charset="0"/>
              </a:rPr>
              <a:t>w zakresie bezpieczeństwa </a:t>
            </a:r>
            <a:r>
              <a:rPr lang="pl-PL" sz="2000" dirty="0" smtClean="0">
                <a:latin typeface="Arial" panose="020B0604020202020204" pitchFamily="34" charset="0"/>
                <a:cs typeface="Arial" panose="020B0604020202020204" pitchFamily="34" charset="0"/>
              </a:rPr>
              <a:t>pożarowego lokalu wydawanej przez Państwową </a:t>
            </a:r>
            <a:r>
              <a:rPr lang="pl-PL" sz="2000" dirty="0">
                <a:latin typeface="Arial" panose="020B0604020202020204" pitchFamily="34" charset="0"/>
                <a:cs typeface="Arial" panose="020B0604020202020204" pitchFamily="34" charset="0"/>
              </a:rPr>
              <a:t>Straż </a:t>
            </a:r>
            <a:r>
              <a:rPr lang="pl-PL" sz="2000" dirty="0" smtClean="0">
                <a:latin typeface="Arial" panose="020B0604020202020204" pitchFamily="34" charset="0"/>
                <a:cs typeface="Arial" panose="020B0604020202020204" pitchFamily="34" charset="0"/>
              </a:rPr>
              <a:t>Pożarną</a:t>
            </a:r>
          </a:p>
          <a:p>
            <a:pPr marL="342900" indent="-342900">
              <a:buFont typeface="Wingdings" panose="05000000000000000000" pitchFamily="2" charset="2"/>
              <a:buChar char="q"/>
            </a:pPr>
            <a:r>
              <a:rPr lang="pl-PL" sz="2000" dirty="0" smtClean="0">
                <a:latin typeface="Arial" panose="020B0604020202020204" pitchFamily="34" charset="0"/>
                <a:cs typeface="Arial" panose="020B0604020202020204" pitchFamily="34" charset="0"/>
              </a:rPr>
              <a:t>decyzji </a:t>
            </a:r>
            <a:r>
              <a:rPr lang="pl-PL" sz="2000" dirty="0">
                <a:latin typeface="Arial" panose="020B0604020202020204" pitchFamily="34" charset="0"/>
                <a:cs typeface="Arial" panose="020B0604020202020204" pitchFamily="34" charset="0"/>
              </a:rPr>
              <a:t>właściwego państwowego inspektora sanitarnego, </a:t>
            </a:r>
            <a:r>
              <a:rPr lang="pl-PL" sz="2000" dirty="0" smtClean="0">
                <a:latin typeface="Arial" panose="020B0604020202020204" pitchFamily="34" charset="0"/>
                <a:cs typeface="Arial" panose="020B0604020202020204" pitchFamily="34" charset="0"/>
              </a:rPr>
              <a:t>określającej m.in.  </a:t>
            </a:r>
            <a:r>
              <a:rPr lang="pl-PL" sz="2000" dirty="0">
                <a:latin typeface="Arial" panose="020B0604020202020204" pitchFamily="34" charset="0"/>
                <a:cs typeface="Arial" panose="020B0604020202020204" pitchFamily="34" charset="0"/>
              </a:rPr>
              <a:t>maksymalną liczbę miejsc w żłobku</a:t>
            </a:r>
          </a:p>
        </p:txBody>
      </p:sp>
    </p:spTree>
    <p:extLst>
      <p:ext uri="{BB962C8B-B14F-4D97-AF65-F5344CB8AC3E}">
        <p14:creationId xmlns:p14="http://schemas.microsoft.com/office/powerpoint/2010/main" val="30079024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4" name="pole tekstowe 3">
            <a:extLst>
              <a:ext uri="{FF2B5EF4-FFF2-40B4-BE49-F238E27FC236}">
                <a16:creationId xmlns:a16="http://schemas.microsoft.com/office/drawing/2014/main" id="{9EAE2EEA-B185-44FE-BDB1-584798601875}"/>
              </a:ext>
            </a:extLst>
          </p:cNvPr>
          <p:cNvSpPr txBox="1"/>
          <p:nvPr/>
        </p:nvSpPr>
        <p:spPr>
          <a:xfrm>
            <a:off x="839416" y="332288"/>
            <a:ext cx="8424936" cy="1077218"/>
          </a:xfrm>
          <a:prstGeom prst="rect">
            <a:avLst/>
          </a:prstGeom>
          <a:noFill/>
        </p:spPr>
        <p:txBody>
          <a:bodyPr wrap="square" rtlCol="0">
            <a:spAutoFit/>
          </a:bodyPr>
          <a:lstStyle/>
          <a:p>
            <a:pPr algn="ctr"/>
            <a:r>
              <a:rPr lang="pl-PL" sz="3200" b="1" dirty="0">
                <a:latin typeface="Arial" panose="020B0604020202020204" pitchFamily="34" charset="0"/>
                <a:cs typeface="Arial" panose="020B0604020202020204" pitchFamily="34" charset="0"/>
              </a:rPr>
              <a:t>ROZLICZENIE EFEKTU RZECZOWEGO </a:t>
            </a:r>
            <a:endParaRPr lang="pl-PL" sz="3200" b="1" dirty="0" smtClean="0">
              <a:latin typeface="Arial" panose="020B0604020202020204" pitchFamily="34" charset="0"/>
              <a:cs typeface="Arial" panose="020B0604020202020204" pitchFamily="34" charset="0"/>
            </a:endParaRPr>
          </a:p>
          <a:p>
            <a:pPr algn="ctr"/>
            <a:r>
              <a:rPr lang="pl-PL" sz="3200" b="1" dirty="0" smtClean="0">
                <a:latin typeface="Arial" panose="020B0604020202020204" pitchFamily="34" charset="0"/>
                <a:cs typeface="Arial" panose="020B0604020202020204" pitchFamily="34" charset="0"/>
              </a:rPr>
              <a:t>TWORZENIE</a:t>
            </a:r>
            <a:endParaRPr lang="pl-PL" sz="3200" b="1" dirty="0">
              <a:latin typeface="Arial" panose="020B0604020202020204" pitchFamily="34" charset="0"/>
              <a:cs typeface="Arial" panose="020B0604020202020204" pitchFamily="34" charset="0"/>
            </a:endParaRPr>
          </a:p>
        </p:txBody>
      </p:sp>
      <p:sp>
        <p:nvSpPr>
          <p:cNvPr id="5" name="Prostokąt 4"/>
          <p:cNvSpPr/>
          <p:nvPr/>
        </p:nvSpPr>
        <p:spPr>
          <a:xfrm>
            <a:off x="623392" y="1916832"/>
            <a:ext cx="9505056" cy="3539430"/>
          </a:xfrm>
          <a:prstGeom prst="rect">
            <a:avLst/>
          </a:prstGeom>
        </p:spPr>
        <p:txBody>
          <a:bodyPr wrap="square">
            <a:spAutoFit/>
          </a:bodyPr>
          <a:lstStyle/>
          <a:p>
            <a:pPr>
              <a:spcAft>
                <a:spcPts val="1200"/>
              </a:spcAft>
            </a:pPr>
            <a:r>
              <a:rPr lang="pl-PL" sz="2000" dirty="0">
                <a:latin typeface="Arial" panose="020B0604020202020204" pitchFamily="34" charset="0"/>
                <a:cs typeface="Arial" panose="020B0604020202020204" pitchFamily="34" charset="0"/>
              </a:rPr>
              <a:t>Nowoutworzone miejsca opieki muszą spełniać wymogi wynikające z ustawy o opiece nad dziećmi do lat 3 określone dla następujących instytucjonalnych form opieki: </a:t>
            </a:r>
          </a:p>
          <a:p>
            <a:pPr>
              <a:spcAft>
                <a:spcPts val="1200"/>
              </a:spcAft>
            </a:pPr>
            <a:r>
              <a:rPr lang="pl-PL" sz="2000" dirty="0">
                <a:latin typeface="Arial" panose="020B0604020202020204" pitchFamily="34" charset="0"/>
                <a:cs typeface="Arial" panose="020B0604020202020204" pitchFamily="34" charset="0"/>
              </a:rPr>
              <a:t>a) żłobek i klub dziecięcy (rozdział 2 ustawy o opiece nad dziećmi do lat 3), </a:t>
            </a:r>
            <a:r>
              <a:rPr lang="pl-PL" sz="2000" dirty="0" smtClean="0">
                <a:latin typeface="Arial" panose="020B0604020202020204" pitchFamily="34" charset="0"/>
                <a:cs typeface="Arial" panose="020B0604020202020204" pitchFamily="34" charset="0"/>
              </a:rPr>
              <a:t>w </a:t>
            </a:r>
            <a:r>
              <a:rPr lang="pl-PL" sz="2000" dirty="0">
                <a:latin typeface="Arial" panose="020B0604020202020204" pitchFamily="34" charset="0"/>
                <a:cs typeface="Arial" panose="020B0604020202020204" pitchFamily="34" charset="0"/>
              </a:rPr>
              <a:t>szczególności warunek dotyczący zapewnienia opieki nad dziećmi do lat 3 do 10 godzin dziennie;</a:t>
            </a:r>
          </a:p>
          <a:p>
            <a:pPr>
              <a:spcAft>
                <a:spcPts val="1200"/>
              </a:spcAft>
            </a:pPr>
            <a:r>
              <a:rPr lang="pl-PL" sz="2000" dirty="0">
                <a:latin typeface="Arial" panose="020B0604020202020204" pitchFamily="34" charset="0"/>
                <a:cs typeface="Arial" panose="020B0604020202020204" pitchFamily="34" charset="0"/>
              </a:rPr>
              <a:t>b) dzienny opiekun (rozdział 4 ustawy o opiece nad dziećmi do lat 3). </a:t>
            </a:r>
          </a:p>
          <a:p>
            <a:pPr>
              <a:spcAft>
                <a:spcPts val="1200"/>
              </a:spcAft>
            </a:pPr>
            <a:endParaRPr lang="pl-PL" sz="2000" dirty="0">
              <a:latin typeface="Arial" panose="020B0604020202020204" pitchFamily="34" charset="0"/>
              <a:cs typeface="Arial" panose="020B0604020202020204" pitchFamily="34" charset="0"/>
            </a:endParaRPr>
          </a:p>
          <a:p>
            <a:pPr marL="457200" indent="-457200">
              <a:spcAft>
                <a:spcPts val="1200"/>
              </a:spcAft>
              <a:buAutoNum type="arabicPeriod"/>
            </a:pPr>
            <a:endParaRPr lang="pl-PL"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5988123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2" name="Prostokąt 1"/>
          <p:cNvSpPr/>
          <p:nvPr/>
        </p:nvSpPr>
        <p:spPr>
          <a:xfrm>
            <a:off x="1631504" y="1844824"/>
            <a:ext cx="7152456" cy="861774"/>
          </a:xfrm>
          <a:prstGeom prst="rect">
            <a:avLst/>
          </a:prstGeom>
        </p:spPr>
        <p:txBody>
          <a:bodyPr wrap="square">
            <a:spAutoFit/>
          </a:bodyPr>
          <a:lstStyle/>
          <a:p>
            <a:endParaRPr lang="pl-PL" sz="1000" b="1" dirty="0">
              <a:latin typeface="Arial" panose="020B0604020202020204" pitchFamily="34" charset="0"/>
              <a:cs typeface="Arial" panose="020B0604020202020204" pitchFamily="34" charset="0"/>
            </a:endParaRPr>
          </a:p>
          <a:p>
            <a:endParaRPr lang="pl-PL" sz="1000" b="1" dirty="0">
              <a:latin typeface="Arial" panose="020B0604020202020204" pitchFamily="34" charset="0"/>
              <a:cs typeface="Arial" panose="020B0604020202020204" pitchFamily="34" charset="0"/>
            </a:endParaRPr>
          </a:p>
          <a:p>
            <a:endParaRPr lang="pl-PL" sz="1000" b="1" dirty="0">
              <a:latin typeface="Arial" panose="020B0604020202020204" pitchFamily="34" charset="0"/>
              <a:cs typeface="Arial" panose="020B0604020202020204" pitchFamily="34" charset="0"/>
            </a:endParaRPr>
          </a:p>
          <a:p>
            <a:endParaRPr lang="pl-PL" sz="1000" b="1" dirty="0">
              <a:latin typeface="Arial" panose="020B0604020202020204" pitchFamily="34" charset="0"/>
              <a:cs typeface="Arial" panose="020B0604020202020204" pitchFamily="34" charset="0"/>
            </a:endParaRPr>
          </a:p>
          <a:p>
            <a:endParaRPr lang="pl-PL" sz="1000" b="1" dirty="0">
              <a:latin typeface="Arial" panose="020B0604020202020204" pitchFamily="34" charset="0"/>
              <a:cs typeface="Arial" panose="020B0604020202020204" pitchFamily="34" charset="0"/>
            </a:endParaRPr>
          </a:p>
        </p:txBody>
      </p:sp>
      <p:sp>
        <p:nvSpPr>
          <p:cNvPr id="3" name="pole tekstowe 2">
            <a:extLst>
              <a:ext uri="{FF2B5EF4-FFF2-40B4-BE49-F238E27FC236}">
                <a16:creationId xmlns:a16="http://schemas.microsoft.com/office/drawing/2014/main" id="{1B6580CF-9F46-41B7-B409-D17D3C2DA7E6}"/>
              </a:ext>
            </a:extLst>
          </p:cNvPr>
          <p:cNvSpPr txBox="1"/>
          <p:nvPr/>
        </p:nvSpPr>
        <p:spPr>
          <a:xfrm>
            <a:off x="911424" y="1644769"/>
            <a:ext cx="8928992" cy="4678204"/>
          </a:xfrm>
          <a:prstGeom prst="rect">
            <a:avLst/>
          </a:prstGeom>
          <a:noFill/>
        </p:spPr>
        <p:txBody>
          <a:bodyPr wrap="square" rtlCol="0">
            <a:spAutoFit/>
          </a:bodyPr>
          <a:lstStyle/>
          <a:p>
            <a:pPr algn="ctr"/>
            <a:r>
              <a:rPr lang="pl-PL" sz="4400" b="1" dirty="0" smtClean="0"/>
              <a:t>MALUCH+ 2022-2029</a:t>
            </a:r>
          </a:p>
          <a:p>
            <a:pPr algn="ctr"/>
            <a:r>
              <a:rPr lang="pl-PL" sz="4400" b="1" dirty="0" smtClean="0"/>
              <a:t>ZAŁOŻENIA</a:t>
            </a:r>
          </a:p>
          <a:p>
            <a:pPr algn="ctr"/>
            <a:r>
              <a:rPr lang="pl-PL" sz="4400" b="1" dirty="0" smtClean="0"/>
              <a:t>NOWEGO PROGRAMU </a:t>
            </a:r>
          </a:p>
          <a:p>
            <a:pPr algn="ctr"/>
            <a:endParaRPr lang="pl-PL" sz="4400" b="1" dirty="0"/>
          </a:p>
          <a:p>
            <a:pPr algn="ctr"/>
            <a:endParaRPr lang="pl-PL" sz="3400" b="1" dirty="0"/>
          </a:p>
          <a:p>
            <a:pPr algn="ctr"/>
            <a:endParaRPr lang="pl-PL" sz="4400" dirty="0"/>
          </a:p>
          <a:p>
            <a:pPr algn="ctr"/>
            <a:endParaRPr lang="pl-PL" sz="4400" dirty="0"/>
          </a:p>
        </p:txBody>
      </p:sp>
      <p:pic>
        <p:nvPicPr>
          <p:cNvPr id="5" name="Obraz 4"/>
          <p:cNvPicPr/>
          <p:nvPr/>
        </p:nvPicPr>
        <p:blipFill>
          <a:blip r:embed="rId4" cstate="print">
            <a:extLst>
              <a:ext uri="{28A0092B-C50C-407E-A947-70E740481C1C}">
                <a14:useLocalDpi xmlns:a14="http://schemas.microsoft.com/office/drawing/2010/main" val="0"/>
              </a:ext>
            </a:extLst>
          </a:blip>
          <a:stretch>
            <a:fillRect/>
          </a:stretch>
        </p:blipFill>
        <p:spPr>
          <a:xfrm>
            <a:off x="191344" y="5085184"/>
            <a:ext cx="5760720" cy="737870"/>
          </a:xfrm>
          <a:prstGeom prst="rect">
            <a:avLst/>
          </a:prstGeom>
        </p:spPr>
      </p:pic>
      <p:pic>
        <p:nvPicPr>
          <p:cNvPr id="6" name="Obraz 5" descr="C:\Users\Katarzyna_Krzewska\AppData\Local\Temp\Temp1_Zestawienia_programy_krajowe.zip\FERS - RP - UE\POLSKI\Poziomy - podstawowy\FERS_RP_UE_RGB-1.jpg"/>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960106" y="5061357"/>
            <a:ext cx="5824525" cy="761697"/>
          </a:xfrm>
          <a:prstGeom prst="rect">
            <a:avLst/>
          </a:prstGeom>
          <a:noFill/>
          <a:ln>
            <a:noFill/>
          </a:ln>
        </p:spPr>
      </p:pic>
    </p:spTree>
    <p:extLst>
      <p:ext uri="{BB962C8B-B14F-4D97-AF65-F5344CB8AC3E}">
        <p14:creationId xmlns:p14="http://schemas.microsoft.com/office/powerpoint/2010/main" val="38002883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4" name="pole tekstowe 3">
            <a:extLst>
              <a:ext uri="{FF2B5EF4-FFF2-40B4-BE49-F238E27FC236}">
                <a16:creationId xmlns:a16="http://schemas.microsoft.com/office/drawing/2014/main" id="{9EAE2EEA-B185-44FE-BDB1-584798601875}"/>
              </a:ext>
            </a:extLst>
          </p:cNvPr>
          <p:cNvSpPr txBox="1"/>
          <p:nvPr/>
        </p:nvSpPr>
        <p:spPr>
          <a:xfrm>
            <a:off x="479376" y="404664"/>
            <a:ext cx="9793088" cy="1077218"/>
          </a:xfrm>
          <a:prstGeom prst="rect">
            <a:avLst/>
          </a:prstGeom>
          <a:noFill/>
        </p:spPr>
        <p:txBody>
          <a:bodyPr wrap="square" rtlCol="0">
            <a:spAutoFit/>
          </a:bodyPr>
          <a:lstStyle/>
          <a:p>
            <a:pPr algn="ctr"/>
            <a:r>
              <a:rPr lang="pl-PL" sz="3200" b="1" dirty="0" smtClean="0">
                <a:latin typeface="Arial" panose="020B0604020202020204" pitchFamily="34" charset="0"/>
                <a:cs typeface="Arial" panose="020B0604020202020204" pitchFamily="34" charset="0"/>
              </a:rPr>
              <a:t>NIEKTÓRE OBOWIĄZKI INFORMACYJNE</a:t>
            </a:r>
          </a:p>
          <a:p>
            <a:pPr algn="ctr"/>
            <a:endParaRPr lang="pl-PL" sz="3200" b="1" dirty="0">
              <a:latin typeface="Arial" panose="020B0604020202020204" pitchFamily="34" charset="0"/>
              <a:cs typeface="Arial" panose="020B0604020202020204" pitchFamily="34" charset="0"/>
            </a:endParaRPr>
          </a:p>
        </p:txBody>
      </p:sp>
      <p:sp>
        <p:nvSpPr>
          <p:cNvPr id="5" name="Prostokąt 4"/>
          <p:cNvSpPr/>
          <p:nvPr/>
        </p:nvSpPr>
        <p:spPr>
          <a:xfrm>
            <a:off x="263352" y="1124744"/>
            <a:ext cx="9505056" cy="5170646"/>
          </a:xfrm>
          <a:prstGeom prst="rect">
            <a:avLst/>
          </a:prstGeom>
        </p:spPr>
        <p:txBody>
          <a:bodyPr wrap="square">
            <a:spAutoFit/>
          </a:bodyPr>
          <a:lstStyle/>
          <a:p>
            <a:pPr marL="342900" indent="-342900">
              <a:spcAft>
                <a:spcPts val="1200"/>
              </a:spcAft>
              <a:buFont typeface="Wingdings" panose="05000000000000000000" pitchFamily="2" charset="2"/>
              <a:buChar char="q"/>
            </a:pPr>
            <a:r>
              <a:rPr lang="pl-PL" sz="2000" dirty="0" smtClean="0">
                <a:latin typeface="Arial" panose="020B0604020202020204" pitchFamily="34" charset="0"/>
                <a:cs typeface="Arial" panose="020B0604020202020204" pitchFamily="34" charset="0"/>
              </a:rPr>
              <a:t>w </a:t>
            </a:r>
            <a:r>
              <a:rPr lang="pl-PL" sz="2000" dirty="0">
                <a:latin typeface="Arial" panose="020B0604020202020204" pitchFamily="34" charset="0"/>
                <a:cs typeface="Arial" panose="020B0604020202020204" pitchFamily="34" charset="0"/>
              </a:rPr>
              <a:t>przypadku zadania dofinansowanego ze środków </a:t>
            </a:r>
            <a:r>
              <a:rPr lang="pl-PL" sz="2000" b="1" dirty="0">
                <a:latin typeface="Arial" panose="020B0604020202020204" pitchFamily="34" charset="0"/>
                <a:cs typeface="Arial" panose="020B0604020202020204" pitchFamily="34" charset="0"/>
              </a:rPr>
              <a:t>KPO</a:t>
            </a:r>
            <a:r>
              <a:rPr lang="pl-PL" sz="2000" dirty="0">
                <a:latin typeface="Arial" panose="020B0604020202020204" pitchFamily="34" charset="0"/>
                <a:cs typeface="Arial" panose="020B0604020202020204" pitchFamily="34" charset="0"/>
              </a:rPr>
              <a:t> – realizacja obowiązków informacyjno-promocyjnych przewidzianych dla ostatecznego odbiorcy wsparcia  w Strategii Promocji i Informacji Krajowego Planu Odbudowy i Zwiększenia Odporności, dostępnej na stronie: </a:t>
            </a:r>
            <a:r>
              <a:rPr lang="pl-PL" sz="2000" dirty="0">
                <a:latin typeface="Arial" panose="020B0604020202020204" pitchFamily="34" charset="0"/>
                <a:cs typeface="Arial" panose="020B0604020202020204" pitchFamily="34" charset="0"/>
                <a:hlinkClick r:id="rId4"/>
              </a:rPr>
              <a:t>https://</a:t>
            </a:r>
            <a:r>
              <a:rPr lang="pl-PL" sz="2000" dirty="0" smtClean="0">
                <a:latin typeface="Arial" panose="020B0604020202020204" pitchFamily="34" charset="0"/>
                <a:cs typeface="Arial" panose="020B0604020202020204" pitchFamily="34" charset="0"/>
                <a:hlinkClick r:id="rId4"/>
              </a:rPr>
              <a:t>www.gov.pl/web/planodbudowy/strategia-promocji-i-informacji-kpo</a:t>
            </a:r>
            <a:endParaRPr lang="pl-PL" sz="2000" dirty="0">
              <a:latin typeface="Arial" panose="020B0604020202020204" pitchFamily="34" charset="0"/>
              <a:cs typeface="Arial" panose="020B0604020202020204" pitchFamily="34" charset="0"/>
            </a:endParaRPr>
          </a:p>
          <a:p>
            <a:pPr marL="342900" indent="-342900">
              <a:spcAft>
                <a:spcPts val="1200"/>
              </a:spcAft>
              <a:buFont typeface="Wingdings" panose="05000000000000000000" pitchFamily="2" charset="2"/>
              <a:buChar char="q"/>
            </a:pPr>
            <a:r>
              <a:rPr lang="pl-PL" sz="2000" dirty="0">
                <a:latin typeface="Arial" panose="020B0604020202020204" pitchFamily="34" charset="0"/>
                <a:cs typeface="Arial" panose="020B0604020202020204" pitchFamily="34" charset="0"/>
              </a:rPr>
              <a:t>w przypadku zadania dofinansowanego ze środków </a:t>
            </a:r>
            <a:r>
              <a:rPr lang="pl-PL" sz="2000" b="1" dirty="0" smtClean="0">
                <a:latin typeface="Arial" panose="020B0604020202020204" pitchFamily="34" charset="0"/>
                <a:cs typeface="Arial" panose="020B0604020202020204" pitchFamily="34" charset="0"/>
              </a:rPr>
              <a:t>FERS</a:t>
            </a:r>
            <a:r>
              <a:rPr lang="pl-PL" sz="2000" dirty="0" smtClean="0">
                <a:latin typeface="Arial" panose="020B0604020202020204" pitchFamily="34" charset="0"/>
                <a:cs typeface="Arial" panose="020B0604020202020204" pitchFamily="34" charset="0"/>
              </a:rPr>
              <a:t> -  </a:t>
            </a:r>
            <a:r>
              <a:rPr lang="pl-PL" sz="2000" dirty="0">
                <a:latin typeface="Arial" panose="020B0604020202020204" pitchFamily="34" charset="0"/>
                <a:cs typeface="Arial" panose="020B0604020202020204" pitchFamily="34" charset="0"/>
              </a:rPr>
              <a:t>umieszczenie w miejscu realizacji zadania </a:t>
            </a:r>
            <a:r>
              <a:rPr lang="pl-PL" sz="2000" dirty="0" smtClean="0">
                <a:latin typeface="Arial" panose="020B0604020202020204" pitchFamily="34" charset="0"/>
                <a:cs typeface="Arial" panose="020B0604020202020204" pitchFamily="34" charset="0"/>
              </a:rPr>
              <a:t>tablicy </a:t>
            </a:r>
            <a:r>
              <a:rPr lang="pl-PL" sz="2000" dirty="0">
                <a:latin typeface="Arial" panose="020B0604020202020204" pitchFamily="34" charset="0"/>
                <a:cs typeface="Arial" panose="020B0604020202020204" pitchFamily="34" charset="0"/>
              </a:rPr>
              <a:t>informacyjnej, </a:t>
            </a:r>
            <a:r>
              <a:rPr lang="pl-PL" sz="2000" dirty="0" smtClean="0">
                <a:latin typeface="Arial" panose="020B0604020202020204" pitchFamily="34" charset="0"/>
                <a:cs typeface="Arial" panose="020B0604020202020204" pitchFamily="34" charset="0"/>
              </a:rPr>
              <a:t>zgodnie </a:t>
            </a:r>
            <a:r>
              <a:rPr lang="pl-PL" sz="2000" dirty="0">
                <a:latin typeface="Arial" panose="020B0604020202020204" pitchFamily="34" charset="0"/>
                <a:cs typeface="Arial" panose="020B0604020202020204" pitchFamily="34" charset="0"/>
              </a:rPr>
              <a:t>z zasadami wskazanymi na stronie: </a:t>
            </a:r>
            <a:r>
              <a:rPr lang="pl-PL" sz="2000" dirty="0">
                <a:latin typeface="Arial" panose="020B0604020202020204" pitchFamily="34" charset="0"/>
                <a:cs typeface="Arial" panose="020B0604020202020204" pitchFamily="34" charset="0"/>
                <a:hlinkClick r:id="rId5"/>
              </a:rPr>
              <a:t>https://www.funduszeeuropejskie.gov.pl/strony/o-funduszach/fundusze-2021-2027/prawo-i-dokumenty/zasady-komunikacji-fe</a:t>
            </a:r>
            <a:r>
              <a:rPr lang="pl-PL" sz="2000" dirty="0" smtClean="0">
                <a:latin typeface="Arial" panose="020B0604020202020204" pitchFamily="34" charset="0"/>
                <a:cs typeface="Arial" panose="020B0604020202020204" pitchFamily="34" charset="0"/>
                <a:hlinkClick r:id="rId5"/>
              </a:rPr>
              <a:t>/</a:t>
            </a:r>
            <a:endParaRPr lang="pl-PL" sz="2000" dirty="0" smtClean="0">
              <a:latin typeface="Arial" panose="020B0604020202020204" pitchFamily="34" charset="0"/>
              <a:cs typeface="Arial" panose="020B0604020202020204" pitchFamily="34" charset="0"/>
            </a:endParaRPr>
          </a:p>
          <a:p>
            <a:pPr marL="342900" indent="-342900">
              <a:spcAft>
                <a:spcPts val="1200"/>
              </a:spcAft>
              <a:buFont typeface="Wingdings" panose="05000000000000000000" pitchFamily="2" charset="2"/>
              <a:buChar char="q"/>
            </a:pPr>
            <a:r>
              <a:rPr lang="pl-PL" sz="2000" dirty="0">
                <a:latin typeface="Arial" panose="020B0604020202020204" pitchFamily="34" charset="0"/>
                <a:cs typeface="Arial" panose="020B0604020202020204" pitchFamily="34" charset="0"/>
              </a:rPr>
              <a:t> zamieszczenie w miejscu realizacji zadania, </a:t>
            </a:r>
            <a:r>
              <a:rPr lang="pl-PL" sz="2000" dirty="0" smtClean="0">
                <a:latin typeface="Arial" panose="020B0604020202020204" pitchFamily="34" charset="0"/>
                <a:cs typeface="Arial" panose="020B0604020202020204" pitchFamily="34" charset="0"/>
              </a:rPr>
              <a:t>tablicy </a:t>
            </a:r>
            <a:r>
              <a:rPr lang="pl-PL" sz="2000" dirty="0">
                <a:latin typeface="Arial" panose="020B0604020202020204" pitchFamily="34" charset="0"/>
                <a:cs typeface="Arial" panose="020B0604020202020204" pitchFamily="34" charset="0"/>
              </a:rPr>
              <a:t>informacyjnej, dotyczącej uczestniczenia w </a:t>
            </a:r>
            <a:r>
              <a:rPr lang="pl-PL" sz="2000" b="1" dirty="0">
                <a:latin typeface="Arial" panose="020B0604020202020204" pitchFamily="34" charset="0"/>
                <a:cs typeface="Arial" panose="020B0604020202020204" pitchFamily="34" charset="0"/>
              </a:rPr>
              <a:t>Programie</a:t>
            </a:r>
            <a:r>
              <a:rPr lang="pl-PL" sz="2000" dirty="0">
                <a:latin typeface="Arial" panose="020B0604020202020204" pitchFamily="34" charset="0"/>
                <a:cs typeface="Arial" panose="020B0604020202020204" pitchFamily="34" charset="0"/>
              </a:rPr>
              <a:t> - zgodnej ze wzorem przygotowanym przez Ministra stanowiącym załącznik nr 2 do </a:t>
            </a:r>
            <a:r>
              <a:rPr lang="pl-PL" sz="2000" dirty="0" smtClean="0">
                <a:latin typeface="Arial" panose="020B0604020202020204" pitchFamily="34" charset="0"/>
                <a:cs typeface="Arial" panose="020B0604020202020204" pitchFamily="34" charset="0"/>
              </a:rPr>
              <a:t>Programu</a:t>
            </a:r>
          </a:p>
          <a:p>
            <a:pPr marL="342900" indent="-342900">
              <a:spcAft>
                <a:spcPts val="1200"/>
              </a:spcAft>
              <a:buFont typeface="Wingdings" panose="05000000000000000000" pitchFamily="2" charset="2"/>
              <a:buChar char="q"/>
            </a:pPr>
            <a:r>
              <a:rPr lang="pl-PL" sz="2000" dirty="0">
                <a:latin typeface="Arial" panose="020B0604020202020204" pitchFamily="34" charset="0"/>
                <a:cs typeface="Arial" panose="020B0604020202020204" pitchFamily="34" charset="0"/>
              </a:rPr>
              <a:t>umieszczanie odpowiedniego ciągu logotypów i informacji o współfinansowaniu zadania ze środków </a:t>
            </a:r>
            <a:r>
              <a:rPr lang="pl-PL" sz="2000" dirty="0" smtClean="0">
                <a:latin typeface="Arial" panose="020B0604020202020204" pitchFamily="34" charset="0"/>
                <a:cs typeface="Arial" panose="020B0604020202020204" pitchFamily="34" charset="0"/>
              </a:rPr>
              <a:t>KPO i EFS+ </a:t>
            </a:r>
            <a:r>
              <a:rPr lang="pl-PL" sz="2000" dirty="0">
                <a:latin typeface="Arial" panose="020B0604020202020204" pitchFamily="34" charset="0"/>
                <a:cs typeface="Arial" panose="020B0604020202020204" pitchFamily="34" charset="0"/>
              </a:rPr>
              <a:t>w dokumentach informacyjnych oraz umowach</a:t>
            </a:r>
          </a:p>
        </p:txBody>
      </p:sp>
    </p:spTree>
    <p:extLst>
      <p:ext uri="{BB962C8B-B14F-4D97-AF65-F5344CB8AC3E}">
        <p14:creationId xmlns:p14="http://schemas.microsoft.com/office/powerpoint/2010/main" val="38464073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4" name="pole tekstowe 3">
            <a:extLst>
              <a:ext uri="{FF2B5EF4-FFF2-40B4-BE49-F238E27FC236}">
                <a16:creationId xmlns:a16="http://schemas.microsoft.com/office/drawing/2014/main" id="{9EAE2EEA-B185-44FE-BDB1-584798601875}"/>
              </a:ext>
            </a:extLst>
          </p:cNvPr>
          <p:cNvSpPr txBox="1"/>
          <p:nvPr/>
        </p:nvSpPr>
        <p:spPr>
          <a:xfrm>
            <a:off x="1199456" y="476672"/>
            <a:ext cx="7920880" cy="1077218"/>
          </a:xfrm>
          <a:prstGeom prst="rect">
            <a:avLst/>
          </a:prstGeom>
          <a:noFill/>
        </p:spPr>
        <p:txBody>
          <a:bodyPr wrap="square" rtlCol="0">
            <a:spAutoFit/>
          </a:bodyPr>
          <a:lstStyle/>
          <a:p>
            <a:pPr algn="ctr"/>
            <a:r>
              <a:rPr lang="pl-PL" sz="3200" b="1" dirty="0" smtClean="0">
                <a:latin typeface="Arial" panose="020B0604020202020204" pitchFamily="34" charset="0"/>
                <a:cs typeface="Arial" panose="020B0604020202020204" pitchFamily="34" charset="0"/>
              </a:rPr>
              <a:t>NIEKTÓRE INNE OBOWIĄZKI</a:t>
            </a:r>
          </a:p>
          <a:p>
            <a:pPr algn="ctr"/>
            <a:endParaRPr lang="pl-PL" sz="3200" b="1" dirty="0">
              <a:latin typeface="Arial" panose="020B0604020202020204" pitchFamily="34" charset="0"/>
              <a:cs typeface="Arial" panose="020B0604020202020204" pitchFamily="34" charset="0"/>
            </a:endParaRPr>
          </a:p>
        </p:txBody>
      </p:sp>
      <p:sp>
        <p:nvSpPr>
          <p:cNvPr id="5" name="Prostokąt 4"/>
          <p:cNvSpPr/>
          <p:nvPr/>
        </p:nvSpPr>
        <p:spPr>
          <a:xfrm>
            <a:off x="551384" y="1196752"/>
            <a:ext cx="9505056" cy="4401205"/>
          </a:xfrm>
          <a:prstGeom prst="rect">
            <a:avLst/>
          </a:prstGeom>
        </p:spPr>
        <p:txBody>
          <a:bodyPr wrap="square">
            <a:spAutoFit/>
          </a:bodyPr>
          <a:lstStyle/>
          <a:p>
            <a:pPr marL="342900" indent="-342900">
              <a:spcAft>
                <a:spcPts val="1200"/>
              </a:spcAft>
              <a:buFont typeface="Wingdings" panose="05000000000000000000" pitchFamily="2" charset="2"/>
              <a:buChar char="ü"/>
            </a:pPr>
            <a:r>
              <a:rPr lang="pl-PL" sz="2000" dirty="0" smtClean="0">
                <a:latin typeface="Arial" panose="020B0604020202020204" pitchFamily="34" charset="0"/>
                <a:cs typeface="Arial" panose="020B0604020202020204" pitchFamily="34" charset="0"/>
              </a:rPr>
              <a:t>zapewnienie </a:t>
            </a:r>
            <a:r>
              <a:rPr lang="pl-PL" sz="2000" dirty="0">
                <a:latin typeface="Arial" panose="020B0604020202020204" pitchFamily="34" charset="0"/>
                <a:cs typeface="Arial" panose="020B0604020202020204" pitchFamily="34" charset="0"/>
              </a:rPr>
              <a:t>dostępu do wsparcia bez </a:t>
            </a:r>
            <a:r>
              <a:rPr lang="pl-PL" sz="2000" dirty="0" smtClean="0">
                <a:latin typeface="Arial" panose="020B0604020202020204" pitchFamily="34" charset="0"/>
                <a:cs typeface="Arial" panose="020B0604020202020204" pitchFamily="34" charset="0"/>
              </a:rPr>
              <a:t>jakiejkolwiek </a:t>
            </a:r>
            <a:r>
              <a:rPr lang="pl-PL" sz="2000" dirty="0">
                <a:latin typeface="Arial" panose="020B0604020202020204" pitchFamily="34" charset="0"/>
                <a:cs typeface="Arial" panose="020B0604020202020204" pitchFamily="34" charset="0"/>
              </a:rPr>
              <a:t>dyskryminacji ze względu na przesłanki określone w art. 9 Rozporządzenia ogólnego, czyli płeć, rasę, lub pochodzenie etniczne, religię lub światopogląd, niepełnosprawność, wiek lub orientację </a:t>
            </a:r>
            <a:r>
              <a:rPr lang="pl-PL" sz="2000" dirty="0" smtClean="0">
                <a:latin typeface="Arial" panose="020B0604020202020204" pitchFamily="34" charset="0"/>
                <a:cs typeface="Arial" panose="020B0604020202020204" pitchFamily="34" charset="0"/>
              </a:rPr>
              <a:t>seksualną,</a:t>
            </a:r>
          </a:p>
          <a:p>
            <a:pPr marL="342900" indent="-342900">
              <a:spcAft>
                <a:spcPts val="1200"/>
              </a:spcAft>
              <a:buFont typeface="Wingdings" panose="05000000000000000000" pitchFamily="2" charset="2"/>
              <a:buChar char="ü"/>
            </a:pPr>
            <a:r>
              <a:rPr lang="pl-PL" sz="2000" dirty="0" smtClean="0">
                <a:latin typeface="Arial" panose="020B0604020202020204" pitchFamily="34" charset="0"/>
                <a:cs typeface="Arial" panose="020B0604020202020204" pitchFamily="34" charset="0"/>
              </a:rPr>
              <a:t>stosowanie </a:t>
            </a:r>
            <a:r>
              <a:rPr lang="pl-PL" sz="2000" dirty="0">
                <a:latin typeface="Arial" panose="020B0604020202020204" pitchFamily="34" charset="0"/>
                <a:cs typeface="Arial" panose="020B0604020202020204" pitchFamily="34" charset="0"/>
              </a:rPr>
              <a:t>niestereotypowego przekazu w materiałach informacyjnych, zgodnie ze standardem informacyjno-promocyjnym,  stanowiącym część załącznika nr  2 do Wytycznych dotyczących realizacji zasad równościowych w ramach funduszy unijnych na lata 2021– 2027 – w przypadku podejmowania takich </a:t>
            </a:r>
            <a:r>
              <a:rPr lang="pl-PL" sz="2000" dirty="0" smtClean="0">
                <a:latin typeface="Arial" panose="020B0604020202020204" pitchFamily="34" charset="0"/>
                <a:cs typeface="Arial" panose="020B0604020202020204" pitchFamily="34" charset="0"/>
              </a:rPr>
              <a:t>działań,</a:t>
            </a:r>
          </a:p>
          <a:p>
            <a:pPr marL="342900" indent="-342900">
              <a:spcAft>
                <a:spcPts val="1200"/>
              </a:spcAft>
              <a:buFont typeface="Wingdings" panose="05000000000000000000" pitchFamily="2" charset="2"/>
              <a:buChar char="ü"/>
            </a:pPr>
            <a:r>
              <a:rPr lang="pl-PL" sz="2000" dirty="0" smtClean="0">
                <a:latin typeface="Arial" panose="020B0604020202020204" pitchFamily="34" charset="0"/>
                <a:cs typeface="Arial" panose="020B0604020202020204" pitchFamily="34" charset="0"/>
              </a:rPr>
              <a:t>stosowanie </a:t>
            </a:r>
            <a:r>
              <a:rPr lang="pl-PL" sz="2000" dirty="0">
                <a:latin typeface="Arial" panose="020B0604020202020204" pitchFamily="34" charset="0"/>
                <a:cs typeface="Arial" panose="020B0604020202020204" pitchFamily="34" charset="0"/>
              </a:rPr>
              <a:t>standardu architektonicznego stanowiącego część załącznika nr  2 do Wytycznych dotyczących realizacji zasad równościowych w ramach funduszy unijnych na lata 2021–2027 – w przypadku budowy lub adaptacji budynków lub pomieszczeń, w których świadczona będzie </a:t>
            </a:r>
            <a:r>
              <a:rPr lang="pl-PL" sz="2000" dirty="0" smtClean="0">
                <a:latin typeface="Arial" panose="020B0604020202020204" pitchFamily="34" charset="0"/>
                <a:cs typeface="Arial" panose="020B0604020202020204" pitchFamily="34" charset="0"/>
              </a:rPr>
              <a:t>usługa</a:t>
            </a:r>
            <a:r>
              <a:rPr lang="pl-PL" sz="2000" dirty="0">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14332296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5" name="Prostokąt 4"/>
          <p:cNvSpPr/>
          <p:nvPr/>
        </p:nvSpPr>
        <p:spPr>
          <a:xfrm>
            <a:off x="657265" y="1484784"/>
            <a:ext cx="9505056" cy="1877437"/>
          </a:xfrm>
          <a:prstGeom prst="rect">
            <a:avLst/>
          </a:prstGeom>
        </p:spPr>
        <p:txBody>
          <a:bodyPr wrap="square">
            <a:spAutoFit/>
          </a:bodyPr>
          <a:lstStyle/>
          <a:p>
            <a:pPr marL="342900" indent="-342900">
              <a:spcAft>
                <a:spcPts val="1200"/>
              </a:spcAft>
              <a:buFont typeface="Wingdings" panose="05000000000000000000" pitchFamily="2" charset="2"/>
              <a:buChar char="v"/>
            </a:pPr>
            <a:endParaRPr lang="pl-PL" sz="2400" b="1" dirty="0" smtClean="0">
              <a:latin typeface="Arial" panose="020B0604020202020204" pitchFamily="34" charset="0"/>
              <a:cs typeface="Arial" panose="020B0604020202020204" pitchFamily="34" charset="0"/>
            </a:endParaRPr>
          </a:p>
          <a:p>
            <a:pPr marL="800100" lvl="1" indent="-342900">
              <a:spcAft>
                <a:spcPts val="1200"/>
              </a:spcAft>
              <a:buFont typeface="Wingdings" panose="05000000000000000000" pitchFamily="2" charset="2"/>
              <a:buChar char="v"/>
            </a:pPr>
            <a:endParaRPr lang="pl-PL" sz="2400" b="1" dirty="0" smtClean="0">
              <a:latin typeface="Arial" panose="020B0604020202020204" pitchFamily="34" charset="0"/>
              <a:cs typeface="Arial" panose="020B0604020202020204" pitchFamily="34" charset="0"/>
            </a:endParaRPr>
          </a:p>
          <a:p>
            <a:endParaRPr lang="pl-PL" sz="2400" b="1" dirty="0">
              <a:latin typeface="Arial" panose="020B0604020202020204" pitchFamily="34" charset="0"/>
              <a:cs typeface="Arial" panose="020B0604020202020204" pitchFamily="34" charset="0"/>
            </a:endParaRPr>
          </a:p>
          <a:p>
            <a:pPr algn="just"/>
            <a:endParaRPr lang="pl-PL" sz="2400" dirty="0">
              <a:latin typeface="Arial" panose="020B0604020202020204" pitchFamily="34" charset="0"/>
              <a:cs typeface="Arial" panose="020B0604020202020204" pitchFamily="34" charset="0"/>
            </a:endParaRPr>
          </a:p>
        </p:txBody>
      </p:sp>
      <p:graphicFrame>
        <p:nvGraphicFramePr>
          <p:cNvPr id="3" name="Tabela 2"/>
          <p:cNvGraphicFramePr>
            <a:graphicFrameLocks noGrp="1"/>
          </p:cNvGraphicFramePr>
          <p:nvPr>
            <p:extLst>
              <p:ext uri="{D42A27DB-BD31-4B8C-83A1-F6EECF244321}">
                <p14:modId xmlns:p14="http://schemas.microsoft.com/office/powerpoint/2010/main" val="956273293"/>
              </p:ext>
            </p:extLst>
          </p:nvPr>
        </p:nvGraphicFramePr>
        <p:xfrm>
          <a:off x="191345" y="476672"/>
          <a:ext cx="9970976" cy="5878056"/>
        </p:xfrm>
        <a:graphic>
          <a:graphicData uri="http://schemas.openxmlformats.org/drawingml/2006/table">
            <a:tbl>
              <a:tblPr firstRow="1" bandRow="1">
                <a:tableStyleId>{F5AB1C69-6EDB-4FF4-983F-18BD219EF322}</a:tableStyleId>
              </a:tblPr>
              <a:tblGrid>
                <a:gridCol w="1495647">
                  <a:extLst>
                    <a:ext uri="{9D8B030D-6E8A-4147-A177-3AD203B41FA5}">
                      <a16:colId xmlns:a16="http://schemas.microsoft.com/office/drawing/2014/main" val="374123030"/>
                    </a:ext>
                  </a:extLst>
                </a:gridCol>
                <a:gridCol w="7865392">
                  <a:extLst>
                    <a:ext uri="{9D8B030D-6E8A-4147-A177-3AD203B41FA5}">
                      <a16:colId xmlns:a16="http://schemas.microsoft.com/office/drawing/2014/main" val="997985617"/>
                    </a:ext>
                  </a:extLst>
                </a:gridCol>
                <a:gridCol w="609937">
                  <a:extLst>
                    <a:ext uri="{9D8B030D-6E8A-4147-A177-3AD203B41FA5}">
                      <a16:colId xmlns:a16="http://schemas.microsoft.com/office/drawing/2014/main" val="326404661"/>
                    </a:ext>
                  </a:extLst>
                </a:gridCol>
              </a:tblGrid>
              <a:tr h="864096">
                <a:tc>
                  <a:txBody>
                    <a:bodyPr/>
                    <a:lstStyle/>
                    <a:p>
                      <a:pPr algn="ctr"/>
                      <a:r>
                        <a:rPr lang="pl-PL" sz="1700" baseline="0" dirty="0" smtClean="0">
                          <a:solidFill>
                            <a:schemeClr val="tx1"/>
                          </a:solidFill>
                          <a:latin typeface="Arial" panose="020B0604020202020204" pitchFamily="34" charset="0"/>
                          <a:cs typeface="Arial" panose="020B0604020202020204" pitchFamily="34" charset="0"/>
                        </a:rPr>
                        <a:t>ŚRODKI</a:t>
                      </a:r>
                      <a:endParaRPr lang="pl-PL" sz="1700" baseline="0" dirty="0">
                        <a:solidFill>
                          <a:schemeClr val="tx1"/>
                        </a:solidFill>
                        <a:latin typeface="Arial" panose="020B0604020202020204" pitchFamily="34" charset="0"/>
                        <a:cs typeface="Arial" panose="020B0604020202020204" pitchFamily="34" charset="0"/>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pl-PL" sz="1700" kern="1200" baseline="0" dirty="0" smtClean="0">
                          <a:solidFill>
                            <a:schemeClr val="tx1"/>
                          </a:solidFill>
                          <a:latin typeface="Arial" panose="020B0604020202020204" pitchFamily="34" charset="0"/>
                          <a:cs typeface="Arial" panose="020B0604020202020204" pitchFamily="34" charset="0"/>
                        </a:rPr>
                        <a:t>FUNKCJONOWANIE MIEJSC UTWORZONYCH PRZEZ 36 MIESIĘCY </a:t>
                      </a:r>
                    </a:p>
                    <a:p>
                      <a:pPr marL="0" marR="0" lvl="0" indent="0" algn="ctr" defTabSz="914400" rtl="0" eaLnBrk="1" fontAlgn="auto" latinLnBrk="0" hangingPunct="1">
                        <a:lnSpc>
                          <a:spcPct val="100000"/>
                        </a:lnSpc>
                        <a:spcBef>
                          <a:spcPts val="0"/>
                        </a:spcBef>
                        <a:spcAft>
                          <a:spcPts val="0"/>
                        </a:spcAft>
                        <a:buClrTx/>
                        <a:buSzTx/>
                        <a:buFontTx/>
                        <a:buNone/>
                        <a:tabLst/>
                        <a:defRPr/>
                      </a:pPr>
                      <a:r>
                        <a:rPr lang="pl-PL" sz="1700" b="0" kern="1200" baseline="0" dirty="0" smtClean="0">
                          <a:solidFill>
                            <a:schemeClr val="tx1"/>
                          </a:solidFill>
                          <a:latin typeface="Arial" panose="020B0604020202020204" pitchFamily="34" charset="0"/>
                          <a:cs typeface="Arial" panose="020B0604020202020204" pitchFamily="34" charset="0"/>
                        </a:rPr>
                        <a:t>(PIERWSZY OKRES 12 MIESIĘCY I DRUGI OKRES 24 MIESIĄCE)</a:t>
                      </a:r>
                      <a:endParaRPr lang="pl-PL" sz="1700" b="0" kern="1200" baseline="0" dirty="0" smtClean="0">
                        <a:solidFill>
                          <a:schemeClr val="tx1"/>
                        </a:solidFill>
                        <a:latin typeface="Arial" panose="020B0604020202020204" pitchFamily="34" charset="0"/>
                        <a:ea typeface="+mn-ea"/>
                        <a:cs typeface="Arial" panose="020B0604020202020204" pitchFamily="34" charset="0"/>
                      </a:endParaRPr>
                    </a:p>
                  </a:txBody>
                  <a:tcPr/>
                </a:tc>
                <a:tc>
                  <a:txBody>
                    <a:bodyPr/>
                    <a:lstStyle/>
                    <a:p>
                      <a:pPr algn="ctr"/>
                      <a:endParaRPr lang="pl-PL" sz="1700" b="1" kern="1200" baseline="0" dirty="0">
                        <a:solidFill>
                          <a:schemeClr val="tx1"/>
                        </a:solidFill>
                        <a:latin typeface="Arial" panose="020B0604020202020204" pitchFamily="34" charset="0"/>
                        <a:ea typeface="+mn-ea"/>
                        <a:cs typeface="Arial" panose="020B0604020202020204" pitchFamily="34" charset="0"/>
                      </a:endParaRPr>
                    </a:p>
                  </a:txBody>
                  <a:tcPr/>
                </a:tc>
                <a:extLst>
                  <a:ext uri="{0D108BD9-81ED-4DB2-BD59-A6C34878D82A}">
                    <a16:rowId xmlns:a16="http://schemas.microsoft.com/office/drawing/2014/main" val="2990112571"/>
                  </a:ext>
                </a:extLst>
              </a:tr>
              <a:tr h="4185689">
                <a:tc>
                  <a:txBody>
                    <a:bodyPr/>
                    <a:lstStyle/>
                    <a:p>
                      <a:r>
                        <a:rPr lang="pl-PL" sz="1700" dirty="0" smtClean="0">
                          <a:latin typeface="Arial" panose="020B0604020202020204" pitchFamily="34" charset="0"/>
                          <a:cs typeface="Arial" panose="020B0604020202020204" pitchFamily="34" charset="0"/>
                        </a:rPr>
                        <a:t>FERS</a:t>
                      </a:r>
                    </a:p>
                    <a:p>
                      <a:r>
                        <a:rPr lang="pl-PL" sz="1700" dirty="0" smtClean="0">
                          <a:latin typeface="Arial" panose="020B0604020202020204" pitchFamily="34" charset="0"/>
                          <a:cs typeface="Arial" panose="020B0604020202020204" pitchFamily="34" charset="0"/>
                        </a:rPr>
                        <a:t>na miejsca w</a:t>
                      </a:r>
                    </a:p>
                    <a:p>
                      <a:r>
                        <a:rPr lang="pl-PL" sz="1700" dirty="0" smtClean="0">
                          <a:latin typeface="Arial" panose="020B0604020202020204" pitchFamily="34" charset="0"/>
                          <a:cs typeface="Arial" panose="020B0604020202020204" pitchFamily="34" charset="0"/>
                        </a:rPr>
                        <a:t>żłobkach</a:t>
                      </a:r>
                    </a:p>
                    <a:p>
                      <a:r>
                        <a:rPr lang="pl-PL" sz="1700" dirty="0" smtClean="0">
                          <a:latin typeface="Arial" panose="020B0604020202020204" pitchFamily="34" charset="0"/>
                          <a:cs typeface="Arial" panose="020B0604020202020204" pitchFamily="34" charset="0"/>
                        </a:rPr>
                        <a:t>klubach dziecięcych</a:t>
                      </a:r>
                    </a:p>
                    <a:p>
                      <a:r>
                        <a:rPr lang="pl-PL" sz="1700" dirty="0" smtClean="0">
                          <a:latin typeface="Arial" panose="020B0604020202020204" pitchFamily="34" charset="0"/>
                          <a:cs typeface="Arial" panose="020B0604020202020204" pitchFamily="34" charset="0"/>
                        </a:rPr>
                        <a:t>i</a:t>
                      </a:r>
                      <a:r>
                        <a:rPr lang="pl-PL" sz="1700" baseline="0" dirty="0" smtClean="0">
                          <a:latin typeface="Arial" panose="020B0604020202020204" pitchFamily="34" charset="0"/>
                          <a:cs typeface="Arial" panose="020B0604020202020204" pitchFamily="34" charset="0"/>
                        </a:rPr>
                        <a:t> </a:t>
                      </a:r>
                      <a:r>
                        <a:rPr lang="pl-PL" sz="1700" dirty="0" smtClean="0">
                          <a:latin typeface="Arial" panose="020B0604020202020204" pitchFamily="34" charset="0"/>
                          <a:cs typeface="Arial" panose="020B0604020202020204" pitchFamily="34" charset="0"/>
                        </a:rPr>
                        <a:t>u</a:t>
                      </a:r>
                      <a:r>
                        <a:rPr lang="pl-PL" sz="1700" baseline="0" dirty="0" smtClean="0">
                          <a:latin typeface="Arial" panose="020B0604020202020204" pitchFamily="34" charset="0"/>
                          <a:cs typeface="Arial" panose="020B0604020202020204" pitchFamily="34" charset="0"/>
                        </a:rPr>
                        <a:t> </a:t>
                      </a:r>
                      <a:r>
                        <a:rPr lang="pl-PL" sz="1700" dirty="0" smtClean="0">
                          <a:latin typeface="Arial" panose="020B0604020202020204" pitchFamily="34" charset="0"/>
                          <a:cs typeface="Arial" panose="020B0604020202020204" pitchFamily="34" charset="0"/>
                        </a:rPr>
                        <a:t>dziennych opiekunów</a:t>
                      </a:r>
                      <a:endParaRPr lang="pl-PL" sz="1700" b="0" dirty="0">
                        <a:latin typeface="Arial" panose="020B0604020202020204" pitchFamily="34" charset="0"/>
                        <a:cs typeface="Arial" panose="020B0604020202020204" pitchFamily="34" charset="0"/>
                      </a:endParaRPr>
                    </a:p>
                  </a:txBody>
                  <a:tcPr/>
                </a:tc>
                <a:tc>
                  <a:txBody>
                    <a:bodyPr/>
                    <a:lstStyle/>
                    <a:p>
                      <a:r>
                        <a:rPr lang="pl-PL" sz="1800" kern="1200" baseline="0" dirty="0" smtClean="0">
                          <a:latin typeface="Arial" panose="020B0604020202020204" pitchFamily="34" charset="0"/>
                          <a:cs typeface="Arial" panose="020B0604020202020204" pitchFamily="34" charset="0"/>
                        </a:rPr>
                        <a:t>KOSZTY FUNKCJONOWANIA MIEJSC OPIEKI</a:t>
                      </a:r>
                    </a:p>
                    <a:p>
                      <a:endParaRPr lang="pl-PL" sz="1800" dirty="0" smtClean="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pl-PL" sz="1800" kern="1200" dirty="0" smtClean="0">
                          <a:latin typeface="Arial" panose="020B0604020202020204" pitchFamily="34" charset="0"/>
                          <a:cs typeface="Arial" panose="020B0604020202020204" pitchFamily="34" charset="0"/>
                        </a:rPr>
                        <a:t>WYNAGRODZENIE PERSONELU NIEZBĘDNEGO DO OBSŁUGI UTWORZONYCH MIEJSC</a:t>
                      </a:r>
                    </a:p>
                    <a:p>
                      <a:pPr marL="285750" indent="-285750">
                        <a:buFont typeface="Arial" panose="020B0604020202020204" pitchFamily="34" charset="0"/>
                        <a:buChar char="•"/>
                      </a:pPr>
                      <a:r>
                        <a:rPr lang="pl-PL" sz="1800" kern="1200" dirty="0" smtClean="0">
                          <a:latin typeface="Arial" panose="020B0604020202020204" pitchFamily="34" charset="0"/>
                          <a:cs typeface="Arial" panose="020B0604020202020204" pitchFamily="34" charset="0"/>
                        </a:rPr>
                        <a:t>DOSTAWY MEDIÓW</a:t>
                      </a:r>
                    </a:p>
                    <a:p>
                      <a:pPr marL="285750" indent="-285750">
                        <a:buFont typeface="Arial" panose="020B0604020202020204" pitchFamily="34" charset="0"/>
                        <a:buChar char="•"/>
                      </a:pPr>
                      <a:r>
                        <a:rPr lang="pl-PL" sz="1800" kern="1200" dirty="0" smtClean="0">
                          <a:latin typeface="Arial" panose="020B0604020202020204" pitchFamily="34" charset="0"/>
                          <a:cs typeface="Arial" panose="020B0604020202020204" pitchFamily="34" charset="0"/>
                        </a:rPr>
                        <a:t>CZYNSZ, NAJEM, OPŁATY ADMINISTRACYJNE</a:t>
                      </a:r>
                    </a:p>
                    <a:p>
                      <a:pPr marL="285750" indent="-285750">
                        <a:buFont typeface="Arial" panose="020B0604020202020204" pitchFamily="34" charset="0"/>
                        <a:buChar char="•"/>
                      </a:pPr>
                      <a:r>
                        <a:rPr lang="pl-PL" sz="1800" kern="1200" dirty="0" smtClean="0">
                          <a:latin typeface="Arial" panose="020B0604020202020204" pitchFamily="34" charset="0"/>
                          <a:cs typeface="Arial" panose="020B0604020202020204" pitchFamily="34" charset="0"/>
                        </a:rPr>
                        <a:t>KOSZTY UTRZYMANIA CZYSTOŚCI</a:t>
                      </a:r>
                    </a:p>
                    <a:p>
                      <a:pPr marL="285750" indent="-285750">
                        <a:buFont typeface="Arial" panose="020B0604020202020204" pitchFamily="34" charset="0"/>
                        <a:buChar char="•"/>
                      </a:pPr>
                      <a:r>
                        <a:rPr lang="pl-PL" sz="1800" kern="1200" dirty="0" smtClean="0">
                          <a:latin typeface="Arial" panose="020B0604020202020204" pitchFamily="34" charset="0"/>
                          <a:cs typeface="Arial" panose="020B0604020202020204" pitchFamily="34" charset="0"/>
                        </a:rPr>
                        <a:t>ZAKUP ŚRODKÓW HIGIENICZNYCH</a:t>
                      </a:r>
                    </a:p>
                    <a:p>
                      <a:pPr marL="285750" indent="-285750">
                        <a:buFont typeface="Arial" panose="020B0604020202020204" pitchFamily="34" charset="0"/>
                        <a:buChar char="•"/>
                      </a:pPr>
                      <a:r>
                        <a:rPr lang="pl-PL" sz="1800" kern="1200" dirty="0" smtClean="0">
                          <a:latin typeface="Arial" panose="020B0604020202020204" pitchFamily="34" charset="0"/>
                          <a:cs typeface="Arial" panose="020B0604020202020204" pitchFamily="34" charset="0"/>
                        </a:rPr>
                        <a:t>ZAKUP POMOCY DO PROWADZENIA ZAJĘĆ</a:t>
                      </a:r>
                    </a:p>
                    <a:p>
                      <a:pPr marL="0" indent="0">
                        <a:buFont typeface="Arial" panose="020B0604020202020204" pitchFamily="34" charset="0"/>
                        <a:buNone/>
                      </a:pPr>
                      <a:endParaRPr lang="pl-PL" sz="1800" kern="1200" dirty="0" smtClean="0">
                        <a:latin typeface="Arial" panose="020B0604020202020204" pitchFamily="34" charset="0"/>
                        <a:cs typeface="Arial" panose="020B0604020202020204" pitchFamily="34" charset="0"/>
                      </a:endParaRPr>
                    </a:p>
                    <a:p>
                      <a:pPr marL="0" indent="0">
                        <a:buFont typeface="Arial" panose="020B0604020202020204" pitchFamily="34" charset="0"/>
                        <a:buNone/>
                      </a:pPr>
                      <a:r>
                        <a:rPr lang="pl-PL" sz="1800" b="1" kern="1200" dirty="0" smtClean="0">
                          <a:latin typeface="Arial" panose="020B0604020202020204" pitchFamily="34" charset="0"/>
                          <a:cs typeface="Arial" panose="020B0604020202020204" pitchFamily="34" charset="0"/>
                        </a:rPr>
                        <a:t>Podmioty</a:t>
                      </a:r>
                      <a:r>
                        <a:rPr lang="pl-PL" sz="1800" b="1" kern="1200" baseline="0" dirty="0" smtClean="0">
                          <a:latin typeface="Arial" panose="020B0604020202020204" pitchFamily="34" charset="0"/>
                          <a:cs typeface="Arial" panose="020B0604020202020204" pitchFamily="34" charset="0"/>
                        </a:rPr>
                        <a:t> sektora prywatnego otrzymują środki na obniżenie opłat rodziców o kwotę dofinansowania.</a:t>
                      </a:r>
                    </a:p>
                    <a:p>
                      <a:pPr marL="0" indent="0">
                        <a:buFont typeface="Arial" panose="020B0604020202020204" pitchFamily="34" charset="0"/>
                        <a:buNone/>
                      </a:pPr>
                      <a:r>
                        <a:rPr lang="pl-PL" sz="1800" b="0" kern="1200" dirty="0" smtClean="0">
                          <a:solidFill>
                            <a:schemeClr val="dk1"/>
                          </a:solidFill>
                          <a:latin typeface="Arial" panose="020B0604020202020204" pitchFamily="34" charset="0"/>
                          <a:ea typeface="+mn-ea"/>
                          <a:cs typeface="Arial" panose="020B0604020202020204" pitchFamily="34" charset="0"/>
                        </a:rPr>
                        <a:t>Dofinansowanie do funkcjonowania miejsc opieki w przypadku podmiotów innych niż </a:t>
                      </a:r>
                      <a:r>
                        <a:rPr lang="pl-PL" sz="1800" b="0" kern="1200" dirty="0" err="1" smtClean="0">
                          <a:solidFill>
                            <a:schemeClr val="dk1"/>
                          </a:solidFill>
                          <a:latin typeface="Arial" panose="020B0604020202020204" pitchFamily="34" charset="0"/>
                          <a:ea typeface="+mn-ea"/>
                          <a:cs typeface="Arial" panose="020B0604020202020204" pitchFamily="34" charset="0"/>
                        </a:rPr>
                        <a:t>jst</a:t>
                      </a:r>
                      <a:r>
                        <a:rPr lang="pl-PL" sz="1800" b="0" kern="1200" dirty="0" smtClean="0">
                          <a:solidFill>
                            <a:schemeClr val="dk1"/>
                          </a:solidFill>
                          <a:latin typeface="Arial" panose="020B0604020202020204" pitchFamily="34" charset="0"/>
                          <a:ea typeface="+mn-ea"/>
                          <a:cs typeface="Arial" panose="020B0604020202020204" pitchFamily="34" charset="0"/>
                        </a:rPr>
                        <a:t> przeznaczone jest na pokrycie kosztów funkcjonowania miejsc i może być przyznane </a:t>
                      </a:r>
                      <a:r>
                        <a:rPr lang="pl-PL" sz="1800" b="1" kern="1200" dirty="0" smtClean="0">
                          <a:solidFill>
                            <a:schemeClr val="dk1"/>
                          </a:solidFill>
                          <a:latin typeface="Arial" panose="020B0604020202020204" pitchFamily="34" charset="0"/>
                          <a:ea typeface="+mn-ea"/>
                          <a:cs typeface="Arial" panose="020B0604020202020204" pitchFamily="34" charset="0"/>
                        </a:rPr>
                        <a:t>pod warunkiem </a:t>
                      </a:r>
                      <a:r>
                        <a:rPr lang="pl-PL" sz="1800" b="0" kern="1200" dirty="0" smtClean="0">
                          <a:solidFill>
                            <a:schemeClr val="dk1"/>
                          </a:solidFill>
                          <a:latin typeface="Arial" panose="020B0604020202020204" pitchFamily="34" charset="0"/>
                          <a:ea typeface="+mn-ea"/>
                          <a:cs typeface="Arial" panose="020B0604020202020204" pitchFamily="34" charset="0"/>
                        </a:rPr>
                        <a:t>obniżenia miesięcznych opłat rodziców za pobyt dziecka w instytucji opieki o kwotę miesięcznego dofinansowania. </a:t>
                      </a:r>
                    </a:p>
                    <a:p>
                      <a:endParaRPr lang="pl-PL" sz="1700" dirty="0">
                        <a:latin typeface="Arial" panose="020B0604020202020204" pitchFamily="34" charset="0"/>
                        <a:cs typeface="Arial" panose="020B0604020202020204" pitchFamily="34" charset="0"/>
                      </a:endParaRPr>
                    </a:p>
                  </a:txBody>
                  <a:tcPr/>
                </a:tc>
                <a:tc>
                  <a:txBody>
                    <a:bodyPr/>
                    <a:lstStyle/>
                    <a:p>
                      <a:endParaRPr lang="pl-PL" sz="1700" kern="1200" dirty="0" smtClean="0">
                        <a:solidFill>
                          <a:schemeClr val="dk1"/>
                        </a:solidFill>
                        <a:latin typeface="Arial" panose="020B0604020202020204" pitchFamily="34" charset="0"/>
                        <a:ea typeface="+mn-ea"/>
                        <a:cs typeface="Arial" panose="020B0604020202020204" pitchFamily="34" charset="0"/>
                      </a:endParaRPr>
                    </a:p>
                  </a:txBody>
                  <a:tcPr/>
                </a:tc>
                <a:extLst>
                  <a:ext uri="{0D108BD9-81ED-4DB2-BD59-A6C34878D82A}">
                    <a16:rowId xmlns:a16="http://schemas.microsoft.com/office/drawing/2014/main" val="4054008010"/>
                  </a:ext>
                </a:extLst>
              </a:tr>
            </a:tbl>
          </a:graphicData>
        </a:graphic>
      </p:graphicFrame>
    </p:spTree>
    <p:extLst>
      <p:ext uri="{BB962C8B-B14F-4D97-AF65-F5344CB8AC3E}">
        <p14:creationId xmlns:p14="http://schemas.microsoft.com/office/powerpoint/2010/main" val="31971676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4" name="pole tekstowe 3">
            <a:extLst>
              <a:ext uri="{FF2B5EF4-FFF2-40B4-BE49-F238E27FC236}">
                <a16:creationId xmlns:a16="http://schemas.microsoft.com/office/drawing/2014/main" id="{9EAE2EEA-B185-44FE-BDB1-584798601875}"/>
              </a:ext>
            </a:extLst>
          </p:cNvPr>
          <p:cNvSpPr txBox="1"/>
          <p:nvPr/>
        </p:nvSpPr>
        <p:spPr>
          <a:xfrm>
            <a:off x="2063552" y="476672"/>
            <a:ext cx="6480720" cy="584775"/>
          </a:xfrm>
          <a:prstGeom prst="rect">
            <a:avLst/>
          </a:prstGeom>
          <a:noFill/>
        </p:spPr>
        <p:txBody>
          <a:bodyPr wrap="square" rtlCol="0">
            <a:spAutoFit/>
          </a:bodyPr>
          <a:lstStyle/>
          <a:p>
            <a:pPr algn="ctr"/>
            <a:r>
              <a:rPr lang="pl-PL" sz="3200" b="1" dirty="0" smtClean="0">
                <a:latin typeface="Arial" panose="020B0604020202020204" pitchFamily="34" charset="0"/>
                <a:cs typeface="Arial" panose="020B0604020202020204" pitchFamily="34" charset="0"/>
              </a:rPr>
              <a:t>KOSZTY KWALIFIKOWALNE</a:t>
            </a:r>
            <a:endParaRPr lang="pl-PL" sz="3200" b="1" dirty="0">
              <a:latin typeface="Arial" panose="020B0604020202020204" pitchFamily="34" charset="0"/>
              <a:cs typeface="Arial" panose="020B0604020202020204" pitchFamily="34" charset="0"/>
            </a:endParaRPr>
          </a:p>
        </p:txBody>
      </p:sp>
      <p:graphicFrame>
        <p:nvGraphicFramePr>
          <p:cNvPr id="7" name="Tabela 6"/>
          <p:cNvGraphicFramePr>
            <a:graphicFrameLocks noGrp="1"/>
          </p:cNvGraphicFramePr>
          <p:nvPr>
            <p:extLst>
              <p:ext uri="{D42A27DB-BD31-4B8C-83A1-F6EECF244321}">
                <p14:modId xmlns:p14="http://schemas.microsoft.com/office/powerpoint/2010/main" val="1885073502"/>
              </p:ext>
            </p:extLst>
          </p:nvPr>
        </p:nvGraphicFramePr>
        <p:xfrm>
          <a:off x="479377" y="1484784"/>
          <a:ext cx="9472061" cy="4297680"/>
        </p:xfrm>
        <a:graphic>
          <a:graphicData uri="http://schemas.openxmlformats.org/drawingml/2006/table">
            <a:tbl>
              <a:tblPr firstRow="1" bandRow="1">
                <a:tableStyleId>{1FECB4D8-DB02-4DC6-A0A2-4F2EBAE1DC90}</a:tableStyleId>
              </a:tblPr>
              <a:tblGrid>
                <a:gridCol w="216023">
                  <a:extLst>
                    <a:ext uri="{9D8B030D-6E8A-4147-A177-3AD203B41FA5}">
                      <a16:colId xmlns:a16="http://schemas.microsoft.com/office/drawing/2014/main" val="602040813"/>
                    </a:ext>
                  </a:extLst>
                </a:gridCol>
                <a:gridCol w="3192495">
                  <a:extLst>
                    <a:ext uri="{9D8B030D-6E8A-4147-A177-3AD203B41FA5}">
                      <a16:colId xmlns:a16="http://schemas.microsoft.com/office/drawing/2014/main" val="2807071501"/>
                    </a:ext>
                  </a:extLst>
                </a:gridCol>
                <a:gridCol w="2818134">
                  <a:extLst>
                    <a:ext uri="{9D8B030D-6E8A-4147-A177-3AD203B41FA5}">
                      <a16:colId xmlns:a16="http://schemas.microsoft.com/office/drawing/2014/main" val="2626182078"/>
                    </a:ext>
                  </a:extLst>
                </a:gridCol>
                <a:gridCol w="3018984">
                  <a:extLst>
                    <a:ext uri="{9D8B030D-6E8A-4147-A177-3AD203B41FA5}">
                      <a16:colId xmlns:a16="http://schemas.microsoft.com/office/drawing/2014/main" val="803651341"/>
                    </a:ext>
                  </a:extLst>
                </a:gridCol>
                <a:gridCol w="226425">
                  <a:extLst>
                    <a:ext uri="{9D8B030D-6E8A-4147-A177-3AD203B41FA5}">
                      <a16:colId xmlns:a16="http://schemas.microsoft.com/office/drawing/2014/main" val="3797146823"/>
                    </a:ext>
                  </a:extLst>
                </a:gridCol>
              </a:tblGrid>
              <a:tr h="607158">
                <a:tc>
                  <a:txBody>
                    <a:bodyPr/>
                    <a:lstStyle/>
                    <a:p>
                      <a:endParaRPr lang="pl-PL" dirty="0"/>
                    </a:p>
                  </a:txBody>
                  <a:tcPr>
                    <a:cell3D prstMaterial="dkEdge">
                      <a:bevel/>
                      <a:lightRig rig="flood" dir="t"/>
                    </a:cell3D>
                  </a:tcPr>
                </a:tc>
                <a:tc>
                  <a:txBody>
                    <a:bodyPr/>
                    <a:lstStyle/>
                    <a:p>
                      <a:pPr algn="ctr"/>
                      <a:r>
                        <a:rPr lang="pl-PL" dirty="0" smtClean="0">
                          <a:solidFill>
                            <a:srgbClr val="000000"/>
                          </a:solidFill>
                          <a:latin typeface="Arial" panose="020B0604020202020204" pitchFamily="34" charset="0"/>
                          <a:cs typeface="Arial" panose="020B0604020202020204" pitchFamily="34" charset="0"/>
                        </a:rPr>
                        <a:t>KPO</a:t>
                      </a:r>
                    </a:p>
                    <a:p>
                      <a:pPr algn="ctr"/>
                      <a:r>
                        <a:rPr lang="pl-PL" dirty="0" smtClean="0">
                          <a:solidFill>
                            <a:srgbClr val="000000"/>
                          </a:solidFill>
                          <a:latin typeface="Arial" panose="020B0604020202020204" pitchFamily="34" charset="0"/>
                          <a:cs typeface="Arial" panose="020B0604020202020204" pitchFamily="34" charset="0"/>
                        </a:rPr>
                        <a:t>TWORZENIE</a:t>
                      </a:r>
                    </a:p>
                    <a:p>
                      <a:pPr algn="ctr"/>
                      <a:endParaRPr lang="pl-PL" dirty="0">
                        <a:solidFill>
                          <a:srgbClr val="000000"/>
                        </a:solidFill>
                        <a:latin typeface="Arial" panose="020B0604020202020204" pitchFamily="34" charset="0"/>
                        <a:cs typeface="Arial" panose="020B0604020202020204" pitchFamily="34" charset="0"/>
                      </a:endParaRPr>
                    </a:p>
                  </a:txBody>
                  <a:tcPr>
                    <a:cell3D prstMaterial="dkEdge">
                      <a:bevel/>
                      <a:lightRig rig="flood" dir="t"/>
                    </a:cell3D>
                  </a:tcPr>
                </a:tc>
                <a:tc>
                  <a:txBody>
                    <a:bodyPr/>
                    <a:lstStyle/>
                    <a:p>
                      <a:pPr algn="ctr"/>
                      <a:r>
                        <a:rPr lang="pl-PL" dirty="0" smtClean="0">
                          <a:solidFill>
                            <a:srgbClr val="000000"/>
                          </a:solidFill>
                          <a:latin typeface="Arial" panose="020B0604020202020204" pitchFamily="34" charset="0"/>
                          <a:cs typeface="Arial" panose="020B0604020202020204" pitchFamily="34" charset="0"/>
                        </a:rPr>
                        <a:t>FERS</a:t>
                      </a:r>
                    </a:p>
                    <a:p>
                      <a:pPr marL="0" marR="0" lvl="0" indent="0" algn="ctr" defTabSz="914400" rtl="0" eaLnBrk="1" fontAlgn="auto" latinLnBrk="0" hangingPunct="1">
                        <a:lnSpc>
                          <a:spcPct val="100000"/>
                        </a:lnSpc>
                        <a:spcBef>
                          <a:spcPts val="0"/>
                        </a:spcBef>
                        <a:spcAft>
                          <a:spcPts val="0"/>
                        </a:spcAft>
                        <a:buClrTx/>
                        <a:buSzTx/>
                        <a:buFontTx/>
                        <a:buNone/>
                        <a:tabLst/>
                        <a:defRPr/>
                      </a:pPr>
                      <a:r>
                        <a:rPr lang="pl-PL" dirty="0" smtClean="0">
                          <a:solidFill>
                            <a:srgbClr val="000000"/>
                          </a:solidFill>
                          <a:latin typeface="Arial" panose="020B0604020202020204" pitchFamily="34" charset="0"/>
                          <a:cs typeface="Arial" panose="020B0604020202020204" pitchFamily="34" charset="0"/>
                        </a:rPr>
                        <a:t>TWORZENIE</a:t>
                      </a:r>
                    </a:p>
                  </a:txBody>
                  <a:tcPr>
                    <a:cell3D prstMaterial="dkEdge">
                      <a:bevel/>
                      <a:lightRig rig="flood" dir="t"/>
                    </a:cell3D>
                  </a:tcPr>
                </a:tc>
                <a:tc>
                  <a:txBody>
                    <a:bodyPr/>
                    <a:lstStyle/>
                    <a:p>
                      <a:pPr algn="ctr"/>
                      <a:r>
                        <a:rPr lang="pl-PL" sz="1800" b="1" kern="1200" dirty="0" smtClean="0">
                          <a:solidFill>
                            <a:srgbClr val="000000"/>
                          </a:solidFill>
                          <a:latin typeface="Arial" panose="020B0604020202020204" pitchFamily="34" charset="0"/>
                          <a:ea typeface="+mn-ea"/>
                          <a:cs typeface="Arial" panose="020B0604020202020204" pitchFamily="34" charset="0"/>
                        </a:rPr>
                        <a:t>FERS FUNKCJONOWANIE</a:t>
                      </a:r>
                      <a:endParaRPr lang="pl-PL" sz="1800" b="1" kern="1200" dirty="0">
                        <a:solidFill>
                          <a:srgbClr val="000000"/>
                        </a:solidFill>
                        <a:latin typeface="Arial" panose="020B0604020202020204" pitchFamily="34" charset="0"/>
                        <a:ea typeface="+mn-ea"/>
                        <a:cs typeface="Arial" panose="020B0604020202020204" pitchFamily="34" charset="0"/>
                      </a:endParaRPr>
                    </a:p>
                  </a:txBody>
                  <a:tcPr>
                    <a:cell3D prstMaterial="dkEdge">
                      <a:bevel/>
                      <a:lightRig rig="flood" dir="t"/>
                    </a:cell3D>
                  </a:tcPr>
                </a:tc>
                <a:tc>
                  <a:txBody>
                    <a:bodyPr/>
                    <a:lstStyle/>
                    <a:p>
                      <a:endParaRPr lang="pl-PL" dirty="0"/>
                    </a:p>
                  </a:txBody>
                  <a:tcPr>
                    <a:cell3D prstMaterial="dkEdge">
                      <a:bevel/>
                      <a:lightRig rig="flood" dir="t"/>
                    </a:cell3D>
                  </a:tcPr>
                </a:tc>
                <a:extLst>
                  <a:ext uri="{0D108BD9-81ED-4DB2-BD59-A6C34878D82A}">
                    <a16:rowId xmlns:a16="http://schemas.microsoft.com/office/drawing/2014/main" val="2128751115"/>
                  </a:ext>
                </a:extLst>
              </a:tr>
              <a:tr h="1127580">
                <a:tc>
                  <a:txBody>
                    <a:bodyPr/>
                    <a:lstStyle/>
                    <a:p>
                      <a:endParaRPr lang="pl-PL" dirty="0"/>
                    </a:p>
                  </a:txBody>
                  <a:tcPr>
                    <a:cell3D prstMaterial="dkEdge">
                      <a:bevel/>
                      <a:lightRig rig="flood" dir="t"/>
                    </a:cell3D>
                  </a:tcPr>
                </a:tc>
                <a:tc>
                  <a:txBody>
                    <a:bodyPr/>
                    <a:lstStyle/>
                    <a:p>
                      <a:pPr algn="ctr"/>
                      <a:r>
                        <a:rPr lang="pl-PL" sz="1800" dirty="0" smtClean="0">
                          <a:latin typeface="Arial" panose="020B0604020202020204" pitchFamily="34" charset="0"/>
                          <a:cs typeface="Arial" panose="020B0604020202020204" pitchFamily="34" charset="0"/>
                        </a:rPr>
                        <a:t>poniesione w okresie</a:t>
                      </a:r>
                    </a:p>
                    <a:p>
                      <a:pPr algn="ctr"/>
                      <a:r>
                        <a:rPr lang="pl-PL" sz="1800" dirty="0" smtClean="0">
                          <a:latin typeface="Arial" panose="020B0604020202020204" pitchFamily="34" charset="0"/>
                          <a:cs typeface="Arial" panose="020B0604020202020204" pitchFamily="34" charset="0"/>
                        </a:rPr>
                        <a:t>między 1 lutego 2020 r. </a:t>
                      </a:r>
                    </a:p>
                    <a:p>
                      <a:pPr algn="ctr"/>
                      <a:r>
                        <a:rPr lang="pl-PL" sz="1800" dirty="0" smtClean="0">
                          <a:latin typeface="Arial" panose="020B0604020202020204" pitchFamily="34" charset="0"/>
                          <a:cs typeface="Arial" panose="020B0604020202020204" pitchFamily="34" charset="0"/>
                        </a:rPr>
                        <a:t>a 30 czerwca 2026 r.</a:t>
                      </a:r>
                    </a:p>
                    <a:p>
                      <a:pPr algn="ctr"/>
                      <a:endParaRPr lang="pl-PL" sz="1800" dirty="0">
                        <a:latin typeface="Arial" panose="020B0604020202020204" pitchFamily="34" charset="0"/>
                        <a:cs typeface="Arial" panose="020B0604020202020204" pitchFamily="34" charset="0"/>
                      </a:endParaRPr>
                    </a:p>
                  </a:txBody>
                  <a:tcPr>
                    <a:cell3D prstMaterial="dkEdge">
                      <a:bevel/>
                      <a:lightRig rig="flood" dir="t"/>
                    </a:cell3D>
                  </a:tcPr>
                </a:tc>
                <a:tc>
                  <a:txBody>
                    <a:bodyPr/>
                    <a:lstStyle/>
                    <a:p>
                      <a:pPr algn="ctr"/>
                      <a:r>
                        <a:rPr lang="pl-PL" sz="1800" kern="1200" dirty="0" smtClean="0">
                          <a:solidFill>
                            <a:schemeClr val="dk1"/>
                          </a:solidFill>
                          <a:latin typeface="Arial" panose="020B0604020202020204" pitchFamily="34" charset="0"/>
                          <a:ea typeface="+mn-ea"/>
                          <a:cs typeface="Arial" panose="020B0604020202020204" pitchFamily="34" charset="0"/>
                        </a:rPr>
                        <a:t>poniesione w okresie</a:t>
                      </a:r>
                    </a:p>
                    <a:p>
                      <a:pPr algn="ctr"/>
                      <a:r>
                        <a:rPr lang="pl-PL" sz="1800" kern="1200" dirty="0" smtClean="0">
                          <a:solidFill>
                            <a:schemeClr val="dk1"/>
                          </a:solidFill>
                          <a:latin typeface="Arial" panose="020B0604020202020204" pitchFamily="34" charset="0"/>
                          <a:ea typeface="+mn-ea"/>
                          <a:cs typeface="Arial" panose="020B0604020202020204" pitchFamily="34" charset="0"/>
                        </a:rPr>
                        <a:t>między</a:t>
                      </a:r>
                      <a:r>
                        <a:rPr lang="pl-PL" sz="1800" kern="1200" baseline="0" dirty="0" smtClean="0">
                          <a:solidFill>
                            <a:schemeClr val="dk1"/>
                          </a:solidFill>
                          <a:latin typeface="Arial" panose="020B0604020202020204" pitchFamily="34" charset="0"/>
                          <a:ea typeface="+mn-ea"/>
                          <a:cs typeface="Arial" panose="020B0604020202020204" pitchFamily="34" charset="0"/>
                        </a:rPr>
                        <a:t> </a:t>
                      </a:r>
                      <a:r>
                        <a:rPr lang="pl-PL" sz="1800" kern="1200" dirty="0" smtClean="0">
                          <a:solidFill>
                            <a:schemeClr val="dk1"/>
                          </a:solidFill>
                          <a:latin typeface="Arial" panose="020B0604020202020204" pitchFamily="34" charset="0"/>
                          <a:ea typeface="+mn-ea"/>
                          <a:cs typeface="Arial" panose="020B0604020202020204" pitchFamily="34" charset="0"/>
                        </a:rPr>
                        <a:t>1 stycznia 2021 r. </a:t>
                      </a:r>
                    </a:p>
                    <a:p>
                      <a:pPr algn="ctr"/>
                      <a:r>
                        <a:rPr lang="pl-PL" sz="1800" kern="1200" dirty="0" smtClean="0">
                          <a:solidFill>
                            <a:schemeClr val="dk1"/>
                          </a:solidFill>
                          <a:latin typeface="Arial" panose="020B0604020202020204" pitchFamily="34" charset="0"/>
                          <a:ea typeface="+mn-ea"/>
                          <a:cs typeface="Arial" panose="020B0604020202020204" pitchFamily="34" charset="0"/>
                        </a:rPr>
                        <a:t>a 31 grudnia 2026 r. </a:t>
                      </a:r>
                    </a:p>
                    <a:p>
                      <a:pPr algn="ctr"/>
                      <a:endParaRPr lang="pl-PL" dirty="0"/>
                    </a:p>
                  </a:txBody>
                  <a:tcPr>
                    <a:cell3D prstMaterial="dkEdge">
                      <a:bevel/>
                      <a:lightRig rig="flood" dir="t"/>
                    </a:cell3D>
                  </a:tcPr>
                </a:tc>
                <a:tc>
                  <a:txBody>
                    <a:bodyPr/>
                    <a:lstStyle/>
                    <a:p>
                      <a:pPr algn="ctr"/>
                      <a:r>
                        <a:rPr lang="pl-PL" dirty="0" smtClean="0">
                          <a:latin typeface="Arial" panose="020B0604020202020204" pitchFamily="34" charset="0"/>
                          <a:cs typeface="Arial" panose="020B0604020202020204" pitchFamily="34" charset="0"/>
                        </a:rPr>
                        <a:t>poniesione w okresie</a:t>
                      </a:r>
                    </a:p>
                    <a:p>
                      <a:pPr algn="ctr"/>
                      <a:r>
                        <a:rPr lang="pl-PL" dirty="0" smtClean="0">
                          <a:latin typeface="Arial" panose="020B0604020202020204" pitchFamily="34" charset="0"/>
                          <a:cs typeface="Arial" panose="020B0604020202020204" pitchFamily="34" charset="0"/>
                        </a:rPr>
                        <a:t>od dnia obsadzenia do</a:t>
                      </a:r>
                      <a:r>
                        <a:rPr lang="pl-PL" baseline="0" dirty="0" smtClean="0">
                          <a:latin typeface="Arial" panose="020B0604020202020204" pitchFamily="34" charset="0"/>
                          <a:cs typeface="Arial" panose="020B0604020202020204" pitchFamily="34" charset="0"/>
                        </a:rPr>
                        <a:t> 31 grudnia 2029 r.</a:t>
                      </a:r>
                      <a:endParaRPr lang="pl-PL" dirty="0">
                        <a:latin typeface="Arial" panose="020B0604020202020204" pitchFamily="34" charset="0"/>
                        <a:cs typeface="Arial" panose="020B0604020202020204" pitchFamily="34" charset="0"/>
                      </a:endParaRPr>
                    </a:p>
                  </a:txBody>
                  <a:tcPr>
                    <a:cell3D prstMaterial="dkEdge">
                      <a:bevel/>
                      <a:lightRig rig="flood" dir="t"/>
                    </a:cell3D>
                  </a:tcPr>
                </a:tc>
                <a:tc>
                  <a:txBody>
                    <a:bodyPr/>
                    <a:lstStyle/>
                    <a:p>
                      <a:endParaRPr lang="pl-PL" dirty="0"/>
                    </a:p>
                  </a:txBody>
                  <a:tcPr>
                    <a:cell3D prstMaterial="dkEdge">
                      <a:bevel/>
                      <a:lightRig rig="flood" dir="t"/>
                    </a:cell3D>
                  </a:tcPr>
                </a:tc>
                <a:extLst>
                  <a:ext uri="{0D108BD9-81ED-4DB2-BD59-A6C34878D82A}">
                    <a16:rowId xmlns:a16="http://schemas.microsoft.com/office/drawing/2014/main" val="2219906281"/>
                  </a:ext>
                </a:extLst>
              </a:tr>
              <a:tr h="607158">
                <a:tc>
                  <a:txBody>
                    <a:bodyPr/>
                    <a:lstStyle/>
                    <a:p>
                      <a:endParaRPr lang="pl-PL" dirty="0"/>
                    </a:p>
                  </a:txBody>
                  <a:tcPr>
                    <a:cell3D prstMaterial="dkEdge">
                      <a:bevel/>
                      <a:lightRig rig="flood" dir="t"/>
                    </a:cell3D>
                  </a:tcPr>
                </a:tc>
                <a:tc gridSpan="2">
                  <a:txBody>
                    <a:bodyPr/>
                    <a:lstStyle/>
                    <a:p>
                      <a:pPr algn="ctr"/>
                      <a:r>
                        <a:rPr lang="pl-PL" sz="1800" dirty="0" smtClean="0">
                          <a:latin typeface="Arial" panose="020B0604020202020204" pitchFamily="34" charset="0"/>
                          <a:cs typeface="Arial" panose="020B0604020202020204" pitchFamily="34" charset="0"/>
                        </a:rPr>
                        <a:t>wydatki</a:t>
                      </a:r>
                      <a:r>
                        <a:rPr lang="pl-PL" sz="1800" baseline="0" dirty="0" smtClean="0">
                          <a:latin typeface="Arial" panose="020B0604020202020204" pitchFamily="34" charset="0"/>
                          <a:cs typeface="Arial" panose="020B0604020202020204" pitchFamily="34" charset="0"/>
                        </a:rPr>
                        <a:t> od rozpoczęcia zadania do dnia wpisu </a:t>
                      </a:r>
                      <a:endParaRPr lang="pl-PL" sz="1800" dirty="0">
                        <a:latin typeface="Arial" panose="020B0604020202020204" pitchFamily="34" charset="0"/>
                        <a:cs typeface="Arial" panose="020B0604020202020204" pitchFamily="34" charset="0"/>
                      </a:endParaRPr>
                    </a:p>
                  </a:txBody>
                  <a:tcPr>
                    <a:cell3D prstMaterial="dkEdge">
                      <a:bevel/>
                      <a:lightRig rig="flood" dir="t"/>
                    </a:cell3D>
                  </a:tcPr>
                </a:tc>
                <a:tc hMerge="1">
                  <a:txBody>
                    <a:bodyPr/>
                    <a:lstStyle/>
                    <a:p>
                      <a:endParaRPr lang="pl-PL"/>
                    </a:p>
                  </a:txBody>
                  <a:tcPr/>
                </a:tc>
                <a:tc>
                  <a:txBody>
                    <a:bodyPr/>
                    <a:lstStyle/>
                    <a:p>
                      <a:pPr algn="ctr"/>
                      <a:r>
                        <a:rPr lang="pl-PL" sz="1800" kern="1200" baseline="0" dirty="0" smtClean="0">
                          <a:solidFill>
                            <a:schemeClr val="dk1"/>
                          </a:solidFill>
                          <a:latin typeface="Arial" panose="020B0604020202020204" pitchFamily="34" charset="0"/>
                          <a:ea typeface="+mn-ea"/>
                          <a:cs typeface="Arial" panose="020B0604020202020204" pitchFamily="34" charset="0"/>
                        </a:rPr>
                        <a:t>zadanie realizowane 36 miesięcy</a:t>
                      </a:r>
                      <a:endParaRPr lang="pl-PL" sz="1800" kern="1200" baseline="0" dirty="0">
                        <a:solidFill>
                          <a:schemeClr val="dk1"/>
                        </a:solidFill>
                        <a:latin typeface="Arial" panose="020B0604020202020204" pitchFamily="34" charset="0"/>
                        <a:ea typeface="+mn-ea"/>
                        <a:cs typeface="Arial" panose="020B0604020202020204" pitchFamily="34" charset="0"/>
                      </a:endParaRPr>
                    </a:p>
                  </a:txBody>
                  <a:tcPr>
                    <a:cell3D prstMaterial="dkEdge">
                      <a:bevel/>
                      <a:lightRig rig="flood" dir="t"/>
                    </a:cell3D>
                  </a:tcPr>
                </a:tc>
                <a:tc>
                  <a:txBody>
                    <a:bodyPr/>
                    <a:lstStyle/>
                    <a:p>
                      <a:endParaRPr lang="pl-PL" dirty="0"/>
                    </a:p>
                  </a:txBody>
                  <a:tcPr>
                    <a:cell3D prstMaterial="dkEdge">
                      <a:bevel/>
                      <a:lightRig rig="flood" dir="t"/>
                    </a:cell3D>
                  </a:tcPr>
                </a:tc>
                <a:extLst>
                  <a:ext uri="{0D108BD9-81ED-4DB2-BD59-A6C34878D82A}">
                    <a16:rowId xmlns:a16="http://schemas.microsoft.com/office/drawing/2014/main" val="1414223370"/>
                  </a:ext>
                </a:extLst>
              </a:tr>
              <a:tr h="1127580">
                <a:tc>
                  <a:txBody>
                    <a:bodyPr/>
                    <a:lstStyle/>
                    <a:p>
                      <a:endParaRPr lang="pl-PL" dirty="0"/>
                    </a:p>
                  </a:txBody>
                  <a:tcPr>
                    <a:cell3D prstMaterial="dkEdge">
                      <a:bevel/>
                      <a:lightRig rig="flood" dir="t"/>
                    </a:cell3D>
                  </a:tcPr>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pl-PL" sz="1800" kern="1200" dirty="0" smtClean="0">
                          <a:solidFill>
                            <a:schemeClr val="dk1"/>
                          </a:solidFill>
                          <a:latin typeface="Arial" panose="020B0604020202020204" pitchFamily="34" charset="0"/>
                          <a:ea typeface="+mn-ea"/>
                          <a:cs typeface="Arial" panose="020B0604020202020204" pitchFamily="34" charset="0"/>
                        </a:rPr>
                        <a:t>koszty z VAT z wyjątkiem przypadków, gdy podmiot posiada prawną możliwość odzyskania tego podatku</a:t>
                      </a:r>
                    </a:p>
                    <a:p>
                      <a:endParaRPr lang="pl-PL" dirty="0" smtClean="0"/>
                    </a:p>
                    <a:p>
                      <a:endParaRPr lang="pl-PL" dirty="0"/>
                    </a:p>
                  </a:txBody>
                  <a:tcPr>
                    <a:cell3D prstMaterial="dkEdge">
                      <a:bevel/>
                      <a:lightRig rig="flood" dir="t"/>
                    </a:cell3D>
                  </a:tcPr>
                </a:tc>
                <a:tc hMerge="1">
                  <a:txBody>
                    <a:bodyPr/>
                    <a:lstStyle/>
                    <a:p>
                      <a:endParaRPr lang="pl-PL"/>
                    </a:p>
                  </a:txBody>
                  <a:tcPr/>
                </a:tc>
                <a:tc hMerge="1">
                  <a:txBody>
                    <a:bodyPr/>
                    <a:lstStyle/>
                    <a:p>
                      <a:endParaRPr lang="pl-PL" dirty="0"/>
                    </a:p>
                  </a:txBody>
                  <a:tcPr>
                    <a:cell3D prstMaterial="dkEdge">
                      <a:bevel/>
                      <a:lightRig rig="flood" dir="t"/>
                    </a:cell3D>
                  </a:tcPr>
                </a:tc>
                <a:tc>
                  <a:txBody>
                    <a:bodyPr/>
                    <a:lstStyle/>
                    <a:p>
                      <a:endParaRPr lang="pl-PL" dirty="0"/>
                    </a:p>
                  </a:txBody>
                  <a:tcPr>
                    <a:cell3D prstMaterial="dkEdge">
                      <a:bevel/>
                      <a:lightRig rig="flood" dir="t"/>
                    </a:cell3D>
                  </a:tcPr>
                </a:tc>
                <a:extLst>
                  <a:ext uri="{0D108BD9-81ED-4DB2-BD59-A6C34878D82A}">
                    <a16:rowId xmlns:a16="http://schemas.microsoft.com/office/drawing/2014/main" val="1199994657"/>
                  </a:ext>
                </a:extLst>
              </a:tr>
              <a:tr h="346948">
                <a:tc>
                  <a:txBody>
                    <a:bodyPr/>
                    <a:lstStyle/>
                    <a:p>
                      <a:endParaRPr lang="pl-PL"/>
                    </a:p>
                  </a:txBody>
                  <a:tcPr>
                    <a:cell3D prstMaterial="dkEdge">
                      <a:bevel/>
                      <a:lightRig rig="flood" dir="t"/>
                    </a:cell3D>
                  </a:tcPr>
                </a:tc>
                <a:tc gridSpan="3">
                  <a:txBody>
                    <a:bodyPr/>
                    <a:lstStyle/>
                    <a:p>
                      <a:endParaRPr lang="pl-PL" dirty="0"/>
                    </a:p>
                  </a:txBody>
                  <a:tcPr>
                    <a:cell3D prstMaterial="dkEdge">
                      <a:bevel/>
                      <a:lightRig rig="flood" dir="t"/>
                    </a:cell3D>
                  </a:tcPr>
                </a:tc>
                <a:tc hMerge="1">
                  <a:txBody>
                    <a:bodyPr/>
                    <a:lstStyle/>
                    <a:p>
                      <a:endParaRPr lang="pl-PL" dirty="0"/>
                    </a:p>
                  </a:txBody>
                  <a:tcPr>
                    <a:cell3D prstMaterial="dkEdge">
                      <a:bevel/>
                      <a:lightRig rig="flood" dir="t"/>
                    </a:cell3D>
                  </a:tcPr>
                </a:tc>
                <a:tc hMerge="1">
                  <a:txBody>
                    <a:bodyPr/>
                    <a:lstStyle/>
                    <a:p>
                      <a:endParaRPr lang="pl-PL" dirty="0"/>
                    </a:p>
                  </a:txBody>
                  <a:tcPr>
                    <a:cell3D prstMaterial="dkEdge">
                      <a:bevel/>
                      <a:lightRig rig="flood" dir="t"/>
                    </a:cell3D>
                  </a:tcPr>
                </a:tc>
                <a:tc>
                  <a:txBody>
                    <a:bodyPr/>
                    <a:lstStyle/>
                    <a:p>
                      <a:endParaRPr lang="pl-PL" dirty="0"/>
                    </a:p>
                  </a:txBody>
                  <a:tcPr>
                    <a:cell3D prstMaterial="dkEdge">
                      <a:bevel/>
                      <a:lightRig rig="flood" dir="t"/>
                    </a:cell3D>
                  </a:tcPr>
                </a:tc>
                <a:extLst>
                  <a:ext uri="{0D108BD9-81ED-4DB2-BD59-A6C34878D82A}">
                    <a16:rowId xmlns:a16="http://schemas.microsoft.com/office/drawing/2014/main" val="2083153685"/>
                  </a:ext>
                </a:extLst>
              </a:tr>
            </a:tbl>
          </a:graphicData>
        </a:graphic>
      </p:graphicFrame>
    </p:spTree>
    <p:extLst>
      <p:ext uri="{BB962C8B-B14F-4D97-AF65-F5344CB8AC3E}">
        <p14:creationId xmlns:p14="http://schemas.microsoft.com/office/powerpoint/2010/main" val="8391710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4" name="pole tekstowe 3">
            <a:extLst>
              <a:ext uri="{FF2B5EF4-FFF2-40B4-BE49-F238E27FC236}">
                <a16:creationId xmlns:a16="http://schemas.microsoft.com/office/drawing/2014/main" id="{9EAE2EEA-B185-44FE-BDB1-584798601875}"/>
              </a:ext>
            </a:extLst>
          </p:cNvPr>
          <p:cNvSpPr txBox="1"/>
          <p:nvPr/>
        </p:nvSpPr>
        <p:spPr>
          <a:xfrm>
            <a:off x="1199456" y="476672"/>
            <a:ext cx="7920880" cy="1077218"/>
          </a:xfrm>
          <a:prstGeom prst="rect">
            <a:avLst/>
          </a:prstGeom>
          <a:noFill/>
        </p:spPr>
        <p:txBody>
          <a:bodyPr wrap="square" rtlCol="0">
            <a:spAutoFit/>
          </a:bodyPr>
          <a:lstStyle/>
          <a:p>
            <a:pPr algn="ctr"/>
            <a:r>
              <a:rPr lang="pl-PL" sz="3200" b="1" dirty="0" smtClean="0">
                <a:latin typeface="Arial" panose="020B0604020202020204" pitchFamily="34" charset="0"/>
                <a:cs typeface="Arial" panose="020B0604020202020204" pitchFamily="34" charset="0"/>
              </a:rPr>
              <a:t>WYBRANE ZASADY</a:t>
            </a:r>
          </a:p>
          <a:p>
            <a:pPr algn="ctr"/>
            <a:endParaRPr lang="pl-PL" sz="3200" b="1" dirty="0">
              <a:latin typeface="Arial" panose="020B0604020202020204" pitchFamily="34" charset="0"/>
              <a:cs typeface="Arial" panose="020B0604020202020204" pitchFamily="34" charset="0"/>
            </a:endParaRPr>
          </a:p>
        </p:txBody>
      </p:sp>
      <p:sp>
        <p:nvSpPr>
          <p:cNvPr id="5" name="Prostokąt 4"/>
          <p:cNvSpPr/>
          <p:nvPr/>
        </p:nvSpPr>
        <p:spPr>
          <a:xfrm>
            <a:off x="551384" y="1196752"/>
            <a:ext cx="9505056" cy="4401205"/>
          </a:xfrm>
          <a:prstGeom prst="rect">
            <a:avLst/>
          </a:prstGeom>
        </p:spPr>
        <p:txBody>
          <a:bodyPr wrap="square">
            <a:spAutoFit/>
          </a:bodyPr>
          <a:lstStyle/>
          <a:p>
            <a:r>
              <a:rPr lang="pl-PL" sz="2000" b="1" dirty="0">
                <a:latin typeface="Arial" panose="020B0604020202020204" pitchFamily="34" charset="0"/>
                <a:cs typeface="Arial" panose="020B0604020202020204" pitchFamily="34" charset="0"/>
              </a:rPr>
              <a:t>LIMIT MIESIĘCZNEJ </a:t>
            </a:r>
            <a:r>
              <a:rPr lang="pl-PL" sz="2000" b="1" dirty="0" smtClean="0">
                <a:latin typeface="Arial" panose="020B0604020202020204" pitchFamily="34" charset="0"/>
                <a:cs typeface="Arial" panose="020B0604020202020204" pitchFamily="34" charset="0"/>
              </a:rPr>
              <a:t>OPŁATY</a:t>
            </a:r>
            <a:endParaRPr lang="pl-PL" sz="2000" dirty="0" smtClean="0">
              <a:latin typeface="Arial" panose="020B0604020202020204" pitchFamily="34" charset="0"/>
              <a:cs typeface="Arial" panose="020B0604020202020204" pitchFamily="34" charset="0"/>
            </a:endParaRPr>
          </a:p>
          <a:p>
            <a:r>
              <a:rPr lang="pl-PL" sz="2000" dirty="0" smtClean="0">
                <a:latin typeface="Arial" panose="020B0604020202020204" pitchFamily="34" charset="0"/>
                <a:cs typeface="Arial" panose="020B0604020202020204" pitchFamily="34" charset="0"/>
              </a:rPr>
              <a:t>Uzyskanie </a:t>
            </a:r>
            <a:r>
              <a:rPr lang="pl-PL" sz="2000" dirty="0">
                <a:latin typeface="Arial" panose="020B0604020202020204" pitchFamily="34" charset="0"/>
                <a:cs typeface="Arial" panose="020B0604020202020204" pitchFamily="34" charset="0"/>
              </a:rPr>
              <a:t>dofinansowania do funkcjonowania miejsc jest możliwe pod warunkiem, że miesięczne opłaty rodziców za pobyt dotyczące miejsc powstałych przy udziale środków z KPO lub FERS nie przekroczą </a:t>
            </a:r>
            <a:r>
              <a:rPr lang="pl-PL" sz="2000" dirty="0" smtClean="0">
                <a:latin typeface="Arial" panose="020B0604020202020204" pitchFamily="34" charset="0"/>
                <a:cs typeface="Arial" panose="020B0604020202020204" pitchFamily="34" charset="0"/>
              </a:rPr>
              <a:t>120</a:t>
            </a:r>
            <a:r>
              <a:rPr lang="pl-PL" sz="2000" dirty="0">
                <a:latin typeface="Arial" panose="020B0604020202020204" pitchFamily="34" charset="0"/>
                <a:cs typeface="Arial" panose="020B0604020202020204" pitchFamily="34" charset="0"/>
              </a:rPr>
              <a:t>% </a:t>
            </a:r>
            <a:r>
              <a:rPr lang="pl-PL" sz="2000" dirty="0" smtClean="0">
                <a:latin typeface="Arial" panose="020B0604020202020204" pitchFamily="34" charset="0"/>
                <a:cs typeface="Arial" panose="020B0604020202020204" pitchFamily="34" charset="0"/>
              </a:rPr>
              <a:t>limitu średniej miesięcznej </a:t>
            </a:r>
            <a:r>
              <a:rPr lang="pl-PL" sz="2000" dirty="0">
                <a:latin typeface="Arial" panose="020B0604020202020204" pitchFamily="34" charset="0"/>
                <a:cs typeface="Arial" panose="020B0604020202020204" pitchFamily="34" charset="0"/>
              </a:rPr>
              <a:t>opłaty za pobyt </a:t>
            </a:r>
            <a:r>
              <a:rPr lang="pl-PL" sz="2000" dirty="0" smtClean="0">
                <a:latin typeface="Arial" panose="020B0604020202020204" pitchFamily="34" charset="0"/>
                <a:cs typeface="Arial" panose="020B0604020202020204" pitchFamily="34" charset="0"/>
              </a:rPr>
              <a:t>.</a:t>
            </a:r>
          </a:p>
          <a:p>
            <a:r>
              <a:rPr lang="pl-PL" sz="2000" dirty="0" smtClean="0">
                <a:latin typeface="Arial" panose="020B0604020202020204" pitchFamily="34" charset="0"/>
                <a:cs typeface="Arial" panose="020B0604020202020204" pitchFamily="34" charset="0"/>
              </a:rPr>
              <a:t>Limit </a:t>
            </a:r>
            <a:r>
              <a:rPr lang="pl-PL" sz="2000" dirty="0">
                <a:latin typeface="Arial" panose="020B0604020202020204" pitchFamily="34" charset="0"/>
                <a:cs typeface="Arial" panose="020B0604020202020204" pitchFamily="34" charset="0"/>
              </a:rPr>
              <a:t>miesięcznej opłaty w pierwszym półroczu 2023 r. wynosi 1368 zł. </a:t>
            </a:r>
            <a:r>
              <a:rPr lang="pl-PL" sz="2000" dirty="0" smtClean="0">
                <a:latin typeface="Arial" panose="020B0604020202020204" pitchFamily="34" charset="0"/>
                <a:cs typeface="Arial" panose="020B0604020202020204" pitchFamily="34" charset="0"/>
              </a:rPr>
              <a:t>     </a:t>
            </a:r>
          </a:p>
          <a:p>
            <a:r>
              <a:rPr lang="pl-PL" sz="2000" dirty="0" smtClean="0">
                <a:latin typeface="Arial" panose="020B0604020202020204" pitchFamily="34" charset="0"/>
                <a:cs typeface="Arial" panose="020B0604020202020204" pitchFamily="34" charset="0"/>
              </a:rPr>
              <a:t>Aktualizacja </a:t>
            </a:r>
            <a:r>
              <a:rPr lang="pl-PL" sz="2000" dirty="0">
                <a:latin typeface="Arial" panose="020B0604020202020204" pitchFamily="34" charset="0"/>
                <a:cs typeface="Arial" panose="020B0604020202020204" pitchFamily="34" charset="0"/>
              </a:rPr>
              <a:t>limitu opłaty będzie publikowana </a:t>
            </a:r>
            <a:r>
              <a:rPr lang="pl-PL" sz="2000" dirty="0" smtClean="0">
                <a:latin typeface="Arial" panose="020B0604020202020204" pitchFamily="34" charset="0"/>
                <a:cs typeface="Arial" panose="020B0604020202020204" pitchFamily="34" charset="0"/>
              </a:rPr>
              <a:t>nie </a:t>
            </a:r>
            <a:r>
              <a:rPr lang="pl-PL" sz="2000" dirty="0">
                <a:latin typeface="Arial" panose="020B0604020202020204" pitchFamily="34" charset="0"/>
                <a:cs typeface="Arial" panose="020B0604020202020204" pitchFamily="34" charset="0"/>
              </a:rPr>
              <a:t>rzadziej niż co pół roku </a:t>
            </a:r>
            <a:r>
              <a:rPr lang="pl-PL" sz="2000" dirty="0" smtClean="0">
                <a:latin typeface="Arial" panose="020B0604020202020204" pitchFamily="34" charset="0"/>
                <a:cs typeface="Arial" panose="020B0604020202020204" pitchFamily="34" charset="0"/>
              </a:rPr>
              <a:t>od  </a:t>
            </a:r>
          </a:p>
          <a:p>
            <a:r>
              <a:rPr lang="pl-PL" sz="2000" dirty="0" smtClean="0">
                <a:latin typeface="Arial" panose="020B0604020202020204" pitchFamily="34" charset="0"/>
                <a:cs typeface="Arial" panose="020B0604020202020204" pitchFamily="34" charset="0"/>
              </a:rPr>
              <a:t>ogłoszenia </a:t>
            </a:r>
            <a:r>
              <a:rPr lang="pl-PL" sz="2000" dirty="0">
                <a:latin typeface="Arial" panose="020B0604020202020204" pitchFamily="34" charset="0"/>
                <a:cs typeface="Arial" panose="020B0604020202020204" pitchFamily="34" charset="0"/>
              </a:rPr>
              <a:t>Programu, nie później niż do końca maja/listopada każdego roku</a:t>
            </a:r>
            <a:r>
              <a:rPr lang="pl-PL" sz="2000" dirty="0" smtClean="0">
                <a:latin typeface="Arial" panose="020B0604020202020204" pitchFamily="34" charset="0"/>
                <a:cs typeface="Arial" panose="020B0604020202020204" pitchFamily="34" charset="0"/>
              </a:rPr>
              <a:t>.</a:t>
            </a:r>
          </a:p>
          <a:p>
            <a:endParaRPr lang="pl-PL" sz="2000" dirty="0">
              <a:latin typeface="Arial" panose="020B0604020202020204" pitchFamily="34" charset="0"/>
              <a:cs typeface="Arial" panose="020B0604020202020204" pitchFamily="34" charset="0"/>
            </a:endParaRPr>
          </a:p>
          <a:p>
            <a:r>
              <a:rPr lang="pl-PL" sz="2000" b="1" dirty="0">
                <a:latin typeface="Arial" panose="020B0604020202020204" pitchFamily="34" charset="0"/>
                <a:cs typeface="Arial" panose="020B0604020202020204" pitchFamily="34" charset="0"/>
              </a:rPr>
              <a:t>PŁATNOŚCI </a:t>
            </a:r>
            <a:r>
              <a:rPr lang="pl-PL" sz="2000" b="1" dirty="0" smtClean="0">
                <a:latin typeface="Arial" panose="020B0604020202020204" pitchFamily="34" charset="0"/>
                <a:cs typeface="Arial" panose="020B0604020202020204" pitchFamily="34" charset="0"/>
              </a:rPr>
              <a:t>GOTÓWKOWE</a:t>
            </a:r>
            <a:endParaRPr lang="pl-PL" sz="2000" dirty="0">
              <a:latin typeface="Arial" panose="020B0604020202020204" pitchFamily="34" charset="0"/>
              <a:cs typeface="Arial" panose="020B0604020202020204" pitchFamily="34" charset="0"/>
            </a:endParaRPr>
          </a:p>
          <a:p>
            <a:r>
              <a:rPr lang="pl-PL" sz="2000" dirty="0" smtClean="0">
                <a:latin typeface="Arial" panose="020B0604020202020204" pitchFamily="34" charset="0"/>
                <a:cs typeface="Arial" panose="020B0604020202020204" pitchFamily="34" charset="0"/>
              </a:rPr>
              <a:t>płatności </a:t>
            </a:r>
            <a:r>
              <a:rPr lang="pl-PL" sz="2000" dirty="0">
                <a:latin typeface="Arial" panose="020B0604020202020204" pitchFamily="34" charset="0"/>
                <a:cs typeface="Arial" panose="020B0604020202020204" pitchFamily="34" charset="0"/>
              </a:rPr>
              <a:t>gotówkowe przedsiębiorców nie mogą przekroczyć limitu określonego </a:t>
            </a:r>
            <a:endParaRPr lang="pl-PL" sz="2000" dirty="0" smtClean="0">
              <a:latin typeface="Arial" panose="020B0604020202020204" pitchFamily="34" charset="0"/>
              <a:cs typeface="Arial" panose="020B0604020202020204" pitchFamily="34" charset="0"/>
            </a:endParaRPr>
          </a:p>
          <a:p>
            <a:r>
              <a:rPr lang="pl-PL" sz="2000" dirty="0" smtClean="0">
                <a:latin typeface="Arial" panose="020B0604020202020204" pitchFamily="34" charset="0"/>
                <a:cs typeface="Arial" panose="020B0604020202020204" pitchFamily="34" charset="0"/>
              </a:rPr>
              <a:t>w </a:t>
            </a:r>
            <a:r>
              <a:rPr lang="pl-PL" sz="2000" dirty="0">
                <a:latin typeface="Arial" panose="020B0604020202020204" pitchFamily="34" charset="0"/>
                <a:cs typeface="Arial" panose="020B0604020202020204" pitchFamily="34" charset="0"/>
              </a:rPr>
              <a:t>art. 19 pkt 2 ustawy z dnia 6 marca 2018 r. – Prawo przedsiębiorców (Dz. U. z 2019 r. poz. 162, </a:t>
            </a:r>
            <a:r>
              <a:rPr lang="pl-PL" sz="2000" dirty="0" smtClean="0">
                <a:latin typeface="Arial" panose="020B0604020202020204" pitchFamily="34" charset="0"/>
                <a:cs typeface="Arial" panose="020B0604020202020204" pitchFamily="34" charset="0"/>
              </a:rPr>
              <a:t>z </a:t>
            </a:r>
            <a:r>
              <a:rPr lang="pl-PL" sz="2000" dirty="0" err="1">
                <a:latin typeface="Arial" panose="020B0604020202020204" pitchFamily="34" charset="0"/>
                <a:cs typeface="Arial" panose="020B0604020202020204" pitchFamily="34" charset="0"/>
              </a:rPr>
              <a:t>późn</a:t>
            </a:r>
            <a:r>
              <a:rPr lang="pl-PL" sz="2000" dirty="0">
                <a:latin typeface="Arial" panose="020B0604020202020204" pitchFamily="34" charset="0"/>
                <a:cs typeface="Arial" panose="020B0604020202020204" pitchFamily="34" charset="0"/>
              </a:rPr>
              <a:t>. </a:t>
            </a:r>
            <a:r>
              <a:rPr lang="pl-PL" sz="2000" dirty="0" err="1">
                <a:latin typeface="Arial" panose="020B0604020202020204" pitchFamily="34" charset="0"/>
                <a:cs typeface="Arial" panose="020B0604020202020204" pitchFamily="34" charset="0"/>
              </a:rPr>
              <a:t>zm</a:t>
            </a:r>
            <a:r>
              <a:rPr lang="pl-PL" sz="2000" dirty="0" smtClean="0">
                <a:latin typeface="Arial" panose="020B0604020202020204" pitchFamily="34" charset="0"/>
                <a:cs typeface="Arial" panose="020B0604020202020204" pitchFamily="34" charset="0"/>
              </a:rPr>
              <a:t>).</a:t>
            </a:r>
          </a:p>
          <a:p>
            <a:pPr>
              <a:spcAft>
                <a:spcPts val="1200"/>
              </a:spcAft>
            </a:pPr>
            <a:r>
              <a:rPr lang="pl-PL" sz="2000" dirty="0" smtClean="0">
                <a:latin typeface="Arial" panose="020B0604020202020204" pitchFamily="34" charset="0"/>
                <a:cs typeface="Arial" panose="020B0604020202020204" pitchFamily="34" charset="0"/>
              </a:rPr>
              <a:t> </a:t>
            </a:r>
            <a:endParaRPr lang="pl-PL" sz="2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8393582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4" name="pole tekstowe 3">
            <a:extLst>
              <a:ext uri="{FF2B5EF4-FFF2-40B4-BE49-F238E27FC236}">
                <a16:creationId xmlns:a16="http://schemas.microsoft.com/office/drawing/2014/main" id="{9EAE2EEA-B185-44FE-BDB1-584798601875}"/>
              </a:ext>
            </a:extLst>
          </p:cNvPr>
          <p:cNvSpPr txBox="1"/>
          <p:nvPr/>
        </p:nvSpPr>
        <p:spPr>
          <a:xfrm>
            <a:off x="3107668" y="260648"/>
            <a:ext cx="4392488" cy="584775"/>
          </a:xfrm>
          <a:prstGeom prst="rect">
            <a:avLst/>
          </a:prstGeom>
          <a:noFill/>
        </p:spPr>
        <p:txBody>
          <a:bodyPr wrap="square" rtlCol="0">
            <a:spAutoFit/>
          </a:bodyPr>
          <a:lstStyle/>
          <a:p>
            <a:pPr algn="ctr"/>
            <a:r>
              <a:rPr lang="pl-PL" sz="3200" b="1" dirty="0" smtClean="0">
                <a:latin typeface="Arial" panose="020B0604020202020204" pitchFamily="34" charset="0"/>
                <a:cs typeface="Arial" panose="020B0604020202020204" pitchFamily="34" charset="0"/>
              </a:rPr>
              <a:t>PRAWO KONTROLI</a:t>
            </a:r>
          </a:p>
        </p:txBody>
      </p:sp>
      <p:sp>
        <p:nvSpPr>
          <p:cNvPr id="5" name="Prostokąt 4"/>
          <p:cNvSpPr/>
          <p:nvPr/>
        </p:nvSpPr>
        <p:spPr>
          <a:xfrm>
            <a:off x="551384" y="845423"/>
            <a:ext cx="9505056" cy="5016758"/>
          </a:xfrm>
          <a:prstGeom prst="rect">
            <a:avLst/>
          </a:prstGeom>
        </p:spPr>
        <p:txBody>
          <a:bodyPr wrap="square">
            <a:spAutoFit/>
          </a:bodyPr>
          <a:lstStyle/>
          <a:p>
            <a:r>
              <a:rPr lang="pl-PL" sz="2000" dirty="0" smtClean="0">
                <a:latin typeface="Arial" panose="020B0604020202020204" pitchFamily="34" charset="0"/>
                <a:cs typeface="Arial" panose="020B0604020202020204" pitchFamily="34" charset="0"/>
              </a:rPr>
              <a:t>Zadania </a:t>
            </a:r>
            <a:r>
              <a:rPr lang="pl-PL" sz="2000" dirty="0">
                <a:latin typeface="Arial" panose="020B0604020202020204" pitchFamily="34" charset="0"/>
                <a:cs typeface="Arial" panose="020B0604020202020204" pitchFamily="34" charset="0"/>
              </a:rPr>
              <a:t>dofinansowane ze środków </a:t>
            </a:r>
            <a:r>
              <a:rPr lang="pl-PL" sz="2000" b="1" dirty="0">
                <a:latin typeface="Arial" panose="020B0604020202020204" pitchFamily="34" charset="0"/>
                <a:cs typeface="Arial" panose="020B0604020202020204" pitchFamily="34" charset="0"/>
              </a:rPr>
              <a:t>KPO</a:t>
            </a:r>
            <a:r>
              <a:rPr lang="pl-PL" sz="2000" dirty="0">
                <a:latin typeface="Arial" panose="020B0604020202020204" pitchFamily="34" charset="0"/>
                <a:cs typeface="Arial" panose="020B0604020202020204" pitchFamily="34" charset="0"/>
              </a:rPr>
              <a:t> podlegają kontroli zgodnie z wytycznymi w zakresie kontroli w ramach planu rozwojowego współfinansowanego ze środków Instrumentu na rzecz Odbudowy i Zwiększenia Odporności m.in. z użyciem systemu informatycznego Arachne. </a:t>
            </a:r>
            <a:r>
              <a:rPr lang="pl-PL" sz="2000" dirty="0" smtClean="0">
                <a:latin typeface="Arial" panose="020B0604020202020204" pitchFamily="34" charset="0"/>
                <a:cs typeface="Arial" panose="020B0604020202020204" pitchFamily="34" charset="0"/>
              </a:rPr>
              <a:t>System </a:t>
            </a:r>
            <a:r>
              <a:rPr lang="pl-PL" sz="2000" dirty="0">
                <a:latin typeface="Arial" panose="020B0604020202020204" pitchFamily="34" charset="0"/>
                <a:cs typeface="Arial" panose="020B0604020202020204" pitchFamily="34" charset="0"/>
              </a:rPr>
              <a:t>Arachne kalkuluje ryzyko wystąpienia ewentualnych nadużyć finansowych, korupcji, podwójnego finansowania</a:t>
            </a:r>
            <a:r>
              <a:rPr lang="pl-PL" sz="2000" dirty="0" smtClean="0">
                <a:latin typeface="Arial" panose="020B0604020202020204" pitchFamily="34" charset="0"/>
                <a:cs typeface="Arial" panose="020B0604020202020204" pitchFamily="34" charset="0"/>
              </a:rPr>
              <a:t>.</a:t>
            </a:r>
          </a:p>
          <a:p>
            <a:endParaRPr lang="pl-PL" sz="2000" dirty="0" smtClean="0">
              <a:latin typeface="Arial" panose="020B0604020202020204" pitchFamily="34" charset="0"/>
              <a:cs typeface="Arial" panose="020B0604020202020204" pitchFamily="34" charset="0"/>
            </a:endParaRPr>
          </a:p>
          <a:p>
            <a:r>
              <a:rPr lang="pl-PL" sz="2000" dirty="0" smtClean="0">
                <a:latin typeface="Arial" panose="020B0604020202020204" pitchFamily="34" charset="0"/>
                <a:cs typeface="Arial" panose="020B0604020202020204" pitchFamily="34" charset="0"/>
              </a:rPr>
              <a:t>Zadania </a:t>
            </a:r>
            <a:r>
              <a:rPr lang="pl-PL" sz="2000" dirty="0">
                <a:latin typeface="Arial" panose="020B0604020202020204" pitchFamily="34" charset="0"/>
                <a:cs typeface="Arial" panose="020B0604020202020204" pitchFamily="34" charset="0"/>
              </a:rPr>
              <a:t>dofinansowane ze środków </a:t>
            </a:r>
            <a:r>
              <a:rPr lang="pl-PL" sz="2000" b="1" dirty="0">
                <a:latin typeface="Arial" panose="020B0604020202020204" pitchFamily="34" charset="0"/>
                <a:cs typeface="Arial" panose="020B0604020202020204" pitchFamily="34" charset="0"/>
              </a:rPr>
              <a:t>FERS</a:t>
            </a:r>
            <a:r>
              <a:rPr lang="pl-PL" sz="2000" dirty="0">
                <a:latin typeface="Arial" panose="020B0604020202020204" pitchFamily="34" charset="0"/>
                <a:cs typeface="Arial" panose="020B0604020202020204" pitchFamily="34" charset="0"/>
              </a:rPr>
              <a:t> podlegają kontroli zgodnie z zapisami umowy zawartej z ostatecznym </a:t>
            </a:r>
            <a:r>
              <a:rPr lang="pl-PL" sz="2000" dirty="0" smtClean="0">
                <a:latin typeface="Arial" panose="020B0604020202020204" pitchFamily="34" charset="0"/>
                <a:cs typeface="Arial" panose="020B0604020202020204" pitchFamily="34" charset="0"/>
              </a:rPr>
              <a:t>odbiorcą.</a:t>
            </a:r>
          </a:p>
          <a:p>
            <a:endParaRPr lang="pl-PL" sz="2000" dirty="0" smtClean="0">
              <a:latin typeface="Arial" panose="020B0604020202020204" pitchFamily="34" charset="0"/>
              <a:cs typeface="Arial" panose="020B0604020202020204" pitchFamily="34" charset="0"/>
            </a:endParaRPr>
          </a:p>
          <a:p>
            <a:r>
              <a:rPr lang="pl-PL" sz="2000" dirty="0" smtClean="0">
                <a:latin typeface="Arial" panose="020B0604020202020204" pitchFamily="34" charset="0"/>
                <a:cs typeface="Arial" panose="020B0604020202020204" pitchFamily="34" charset="0"/>
              </a:rPr>
              <a:t>Wojewoda </a:t>
            </a:r>
            <a:r>
              <a:rPr lang="pl-PL" sz="2000" dirty="0">
                <a:latin typeface="Arial" panose="020B0604020202020204" pitchFamily="34" charset="0"/>
                <a:cs typeface="Arial" panose="020B0604020202020204" pitchFamily="34" charset="0"/>
              </a:rPr>
              <a:t>w celu weryfikacji spełniania przez ostatecznego odbiorcę wsparcia warunków umowy </a:t>
            </a:r>
            <a:r>
              <a:rPr lang="pl-PL" sz="2000" dirty="0" err="1">
                <a:latin typeface="Arial" panose="020B0604020202020204" pitchFamily="34" charset="0"/>
                <a:cs typeface="Arial" panose="020B0604020202020204" pitchFamily="34" charset="0"/>
              </a:rPr>
              <a:t>ws</a:t>
            </a:r>
            <a:r>
              <a:rPr lang="pl-PL" sz="2000" dirty="0">
                <a:latin typeface="Arial" panose="020B0604020202020204" pitchFamily="34" charset="0"/>
                <a:cs typeface="Arial" panose="020B0604020202020204" pitchFamily="34" charset="0"/>
              </a:rPr>
              <a:t>. przekazania dofinansowania na zadanie polegające na tworzeniu miejsc opieki, w tym terminowości realizacji zadania, raz na kwartał dokonuje monitoringu jego realizacji </a:t>
            </a:r>
            <a:r>
              <a:rPr lang="pl-PL" sz="2000" b="1" dirty="0">
                <a:latin typeface="Arial" panose="020B0604020202020204" pitchFamily="34" charset="0"/>
                <a:cs typeface="Arial" panose="020B0604020202020204" pitchFamily="34" charset="0"/>
              </a:rPr>
              <a:t>na podstawie  </a:t>
            </a:r>
            <a:r>
              <a:rPr lang="pl-PL" sz="2000" dirty="0">
                <a:latin typeface="Arial" panose="020B0604020202020204" pitchFamily="34" charset="0"/>
                <a:cs typeface="Arial" panose="020B0604020202020204" pitchFamily="34" charset="0"/>
              </a:rPr>
              <a:t>przekazanych przez ostatecznego odbiorcę wsparcia </a:t>
            </a:r>
            <a:r>
              <a:rPr lang="pl-PL" sz="2000" b="1" dirty="0">
                <a:latin typeface="Arial" panose="020B0604020202020204" pitchFamily="34" charset="0"/>
                <a:cs typeface="Arial" panose="020B0604020202020204" pitchFamily="34" charset="0"/>
              </a:rPr>
              <a:t>dowodów księgowych </a:t>
            </a:r>
            <a:r>
              <a:rPr lang="pl-PL" sz="2000" dirty="0">
                <a:latin typeface="Arial" panose="020B0604020202020204" pitchFamily="34" charset="0"/>
                <a:cs typeface="Arial" panose="020B0604020202020204" pitchFamily="34" charset="0"/>
              </a:rPr>
              <a:t>lub </a:t>
            </a:r>
            <a:r>
              <a:rPr lang="pl-PL" sz="2000" b="1" dirty="0">
                <a:latin typeface="Arial" panose="020B0604020202020204" pitchFamily="34" charset="0"/>
                <a:cs typeface="Arial" panose="020B0604020202020204" pitchFamily="34" charset="0"/>
              </a:rPr>
              <a:t>kontroli </a:t>
            </a:r>
            <a:r>
              <a:rPr lang="pl-PL" sz="2000" dirty="0">
                <a:latin typeface="Arial" panose="020B0604020202020204" pitchFamily="34" charset="0"/>
                <a:cs typeface="Arial" panose="020B0604020202020204" pitchFamily="34" charset="0"/>
              </a:rPr>
              <a:t>zadania na miejscu bądź </a:t>
            </a:r>
            <a:r>
              <a:rPr lang="pl-PL" sz="2000" b="1" dirty="0">
                <a:latin typeface="Arial" panose="020B0604020202020204" pitchFamily="34" charset="0"/>
                <a:cs typeface="Arial" panose="020B0604020202020204" pitchFamily="34" charset="0"/>
              </a:rPr>
              <a:t>w inny sposób</a:t>
            </a:r>
            <a:r>
              <a:rPr lang="pl-PL" sz="2000" dirty="0">
                <a:latin typeface="Arial" panose="020B0604020202020204" pitchFamily="34" charset="0"/>
                <a:cs typeface="Arial" panose="020B0604020202020204" pitchFamily="34" charset="0"/>
              </a:rPr>
              <a:t> określony w ww. umowie </a:t>
            </a:r>
            <a:r>
              <a:rPr lang="pl-PL" sz="2000" dirty="0" err="1">
                <a:latin typeface="Arial" panose="020B0604020202020204" pitchFamily="34" charset="0"/>
                <a:cs typeface="Arial" panose="020B0604020202020204" pitchFamily="34" charset="0"/>
              </a:rPr>
              <a:t>ws</a:t>
            </a:r>
            <a:r>
              <a:rPr lang="pl-PL" sz="2000" dirty="0">
                <a:latin typeface="Arial" panose="020B0604020202020204" pitchFamily="34" charset="0"/>
                <a:cs typeface="Arial" panose="020B0604020202020204" pitchFamily="34" charset="0"/>
              </a:rPr>
              <a:t>. przekazania dofinansowania. </a:t>
            </a:r>
          </a:p>
        </p:txBody>
      </p:sp>
    </p:spTree>
    <p:extLst>
      <p:ext uri="{BB962C8B-B14F-4D97-AF65-F5344CB8AC3E}">
        <p14:creationId xmlns:p14="http://schemas.microsoft.com/office/powerpoint/2010/main" val="12199712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4" name="pole tekstowe 3">
            <a:extLst>
              <a:ext uri="{FF2B5EF4-FFF2-40B4-BE49-F238E27FC236}">
                <a16:creationId xmlns:a16="http://schemas.microsoft.com/office/drawing/2014/main" id="{9EAE2EEA-B185-44FE-BDB1-584798601875}"/>
              </a:ext>
            </a:extLst>
          </p:cNvPr>
          <p:cNvSpPr txBox="1"/>
          <p:nvPr/>
        </p:nvSpPr>
        <p:spPr>
          <a:xfrm>
            <a:off x="1775521" y="412923"/>
            <a:ext cx="6264696" cy="584775"/>
          </a:xfrm>
          <a:prstGeom prst="rect">
            <a:avLst/>
          </a:prstGeom>
          <a:noFill/>
        </p:spPr>
        <p:txBody>
          <a:bodyPr wrap="square" rtlCol="0">
            <a:spAutoFit/>
          </a:bodyPr>
          <a:lstStyle/>
          <a:p>
            <a:r>
              <a:rPr lang="pl-PL" sz="3200" b="1" dirty="0">
                <a:latin typeface="Arial" panose="020B0604020202020204" pitchFamily="34" charset="0"/>
                <a:cs typeface="Arial" panose="020B0604020202020204" pitchFamily="34" charset="0"/>
              </a:rPr>
              <a:t>WARUNKI ZAWARCIA UMOWY </a:t>
            </a:r>
          </a:p>
        </p:txBody>
      </p:sp>
      <p:sp>
        <p:nvSpPr>
          <p:cNvPr id="5" name="Prostokąt 4"/>
          <p:cNvSpPr/>
          <p:nvPr/>
        </p:nvSpPr>
        <p:spPr>
          <a:xfrm>
            <a:off x="839416" y="980728"/>
            <a:ext cx="8856984" cy="5324535"/>
          </a:xfrm>
          <a:prstGeom prst="rect">
            <a:avLst/>
          </a:prstGeom>
        </p:spPr>
        <p:txBody>
          <a:bodyPr wrap="square">
            <a:spAutoFit/>
          </a:bodyPr>
          <a:lstStyle/>
          <a:p>
            <a:r>
              <a:rPr lang="pl-PL" sz="2000" dirty="0" smtClean="0">
                <a:latin typeface="Arial" panose="020B0604020202020204" pitchFamily="34" charset="0"/>
                <a:cs typeface="Arial" panose="020B0604020202020204" pitchFamily="34" charset="0"/>
              </a:rPr>
              <a:t>Dokumentacja niezbędna do zawarcia umowy:</a:t>
            </a:r>
          </a:p>
          <a:p>
            <a:pPr marL="285750" indent="-285750">
              <a:buFont typeface="Wingdings" panose="05000000000000000000" pitchFamily="2" charset="2"/>
              <a:buChar char="§"/>
            </a:pPr>
            <a:r>
              <a:rPr lang="pl-PL" sz="2000" dirty="0" smtClean="0">
                <a:latin typeface="Arial" panose="020B0604020202020204" pitchFamily="34" charset="0"/>
                <a:cs typeface="Arial" panose="020B0604020202020204" pitchFamily="34" charset="0"/>
              </a:rPr>
              <a:t>opis realizacji zadania zawierający harmonogram i opis zadania (wzór wojewody)</a:t>
            </a:r>
          </a:p>
          <a:p>
            <a:pPr marL="285750" indent="-285750">
              <a:buFont typeface="Wingdings" panose="05000000000000000000" pitchFamily="2" charset="2"/>
              <a:buChar char="§"/>
            </a:pPr>
            <a:r>
              <a:rPr lang="pl-PL" sz="2000" dirty="0" smtClean="0">
                <a:latin typeface="Arial" panose="020B0604020202020204" pitchFamily="34" charset="0"/>
                <a:cs typeface="Arial" panose="020B0604020202020204" pitchFamily="34" charset="0"/>
              </a:rPr>
              <a:t>kalkulacja kosztów (wzór wojewody)</a:t>
            </a:r>
          </a:p>
          <a:p>
            <a:r>
              <a:rPr lang="pl-PL" sz="2000" dirty="0">
                <a:latin typeface="Arial" panose="020B0604020202020204" pitchFamily="34" charset="0"/>
                <a:cs typeface="Arial" panose="020B0604020202020204" pitchFamily="34" charset="0"/>
              </a:rPr>
              <a:t>j</a:t>
            </a:r>
            <a:r>
              <a:rPr lang="pl-PL" sz="2000" dirty="0" smtClean="0">
                <a:latin typeface="Arial" panose="020B0604020202020204" pitchFamily="34" charset="0"/>
                <a:cs typeface="Arial" panose="020B0604020202020204" pitchFamily="34" charset="0"/>
              </a:rPr>
              <a:t>est składana dopiero przed zawarciem umowy.</a:t>
            </a:r>
          </a:p>
          <a:p>
            <a:endParaRPr lang="pl-PL" sz="2000" dirty="0" smtClean="0">
              <a:latin typeface="Arial" panose="020B0604020202020204" pitchFamily="34" charset="0"/>
              <a:cs typeface="Arial" panose="020B0604020202020204" pitchFamily="34" charset="0"/>
            </a:endParaRPr>
          </a:p>
          <a:p>
            <a:r>
              <a:rPr lang="pl-PL" sz="2000" u="sng" dirty="0" smtClean="0">
                <a:latin typeface="Arial" panose="020B0604020202020204" pitchFamily="34" charset="0"/>
                <a:cs typeface="Arial" panose="020B0604020202020204" pitchFamily="34" charset="0"/>
              </a:rPr>
              <a:t>Umowa </a:t>
            </a:r>
            <a:r>
              <a:rPr lang="pl-PL" sz="2000" u="sng" dirty="0" err="1">
                <a:latin typeface="Arial" panose="020B0604020202020204" pitchFamily="34" charset="0"/>
                <a:cs typeface="Arial" panose="020B0604020202020204" pitchFamily="34" charset="0"/>
              </a:rPr>
              <a:t>ws</a:t>
            </a:r>
            <a:r>
              <a:rPr lang="pl-PL" sz="2000" u="sng" dirty="0">
                <a:latin typeface="Arial" panose="020B0604020202020204" pitchFamily="34" charset="0"/>
                <a:cs typeface="Arial" panose="020B0604020202020204" pitchFamily="34" charset="0"/>
              </a:rPr>
              <a:t>. przekazania dofinansowania zawiera w szczególności:</a:t>
            </a:r>
          </a:p>
          <a:p>
            <a:pPr marL="285750" indent="-285750">
              <a:buFont typeface="Wingdings" panose="05000000000000000000" pitchFamily="2" charset="2"/>
              <a:buChar char="ü"/>
            </a:pPr>
            <a:r>
              <a:rPr lang="pl-PL" sz="2000" dirty="0" smtClean="0">
                <a:latin typeface="Arial" panose="020B0604020202020204" pitchFamily="34" charset="0"/>
                <a:cs typeface="Arial" panose="020B0604020202020204" pitchFamily="34" charset="0"/>
              </a:rPr>
              <a:t>szczegółowy </a:t>
            </a:r>
            <a:r>
              <a:rPr lang="pl-PL" sz="2000" dirty="0">
                <a:latin typeface="Arial" panose="020B0604020202020204" pitchFamily="34" charset="0"/>
                <a:cs typeface="Arial" panose="020B0604020202020204" pitchFamily="34" charset="0"/>
              </a:rPr>
              <a:t>opis zadania, w tym cel i termin jego wykonania, </a:t>
            </a:r>
            <a:endParaRPr lang="pl-PL" sz="2000" dirty="0" smtClean="0">
              <a:latin typeface="Arial" panose="020B0604020202020204" pitchFamily="34" charset="0"/>
              <a:cs typeface="Arial" panose="020B0604020202020204" pitchFamily="34" charset="0"/>
            </a:endParaRPr>
          </a:p>
          <a:p>
            <a:pPr marL="285750" indent="-285750">
              <a:buFont typeface="Wingdings" panose="05000000000000000000" pitchFamily="2" charset="2"/>
              <a:buChar char="ü"/>
            </a:pPr>
            <a:r>
              <a:rPr lang="pl-PL" sz="2000" dirty="0" smtClean="0">
                <a:latin typeface="Arial" panose="020B0604020202020204" pitchFamily="34" charset="0"/>
                <a:cs typeface="Arial" panose="020B0604020202020204" pitchFamily="34" charset="0"/>
              </a:rPr>
              <a:t>zobowiązanie </a:t>
            </a:r>
            <a:r>
              <a:rPr lang="pl-PL" sz="2000" dirty="0">
                <a:latin typeface="Arial" panose="020B0604020202020204" pitchFamily="34" charset="0"/>
                <a:cs typeface="Arial" panose="020B0604020202020204" pitchFamily="34" charset="0"/>
              </a:rPr>
              <a:t>do realizacji zadań związanych z tworzeniem i dofinansowaniem miejsc zgodnie z </a:t>
            </a:r>
            <a:r>
              <a:rPr lang="pl-PL" sz="2000" dirty="0" smtClean="0">
                <a:latin typeface="Arial" panose="020B0604020202020204" pitchFamily="34" charset="0"/>
                <a:cs typeface="Arial" panose="020B0604020202020204" pitchFamily="34" charset="0"/>
              </a:rPr>
              <a:t>Programem,</a:t>
            </a:r>
          </a:p>
          <a:p>
            <a:pPr marL="285750" indent="-285750">
              <a:buFont typeface="Wingdings" panose="05000000000000000000" pitchFamily="2" charset="2"/>
              <a:buChar char="ü"/>
            </a:pPr>
            <a:r>
              <a:rPr lang="pl-PL" sz="2000" dirty="0" smtClean="0">
                <a:latin typeface="Arial" panose="020B0604020202020204" pitchFamily="34" charset="0"/>
                <a:cs typeface="Arial" panose="020B0604020202020204" pitchFamily="34" charset="0"/>
              </a:rPr>
              <a:t>zobowiązanie do </a:t>
            </a:r>
            <a:r>
              <a:rPr lang="pl-PL" sz="2000" dirty="0">
                <a:latin typeface="Arial" panose="020B0604020202020204" pitchFamily="34" charset="0"/>
                <a:cs typeface="Arial" panose="020B0604020202020204" pitchFamily="34" charset="0"/>
              </a:rPr>
              <a:t>zapewnienia funkcjonowania miejsc przez łączny okres </a:t>
            </a:r>
            <a:r>
              <a:rPr lang="pl-PL" sz="2000" dirty="0" smtClean="0">
                <a:latin typeface="Arial" panose="020B0604020202020204" pitchFamily="34" charset="0"/>
                <a:cs typeface="Arial" panose="020B0604020202020204" pitchFamily="34" charset="0"/>
              </a:rPr>
              <a:t>72 </a:t>
            </a:r>
            <a:r>
              <a:rPr lang="pl-PL" sz="2000" dirty="0">
                <a:latin typeface="Arial" panose="020B0604020202020204" pitchFamily="34" charset="0"/>
                <a:cs typeface="Arial" panose="020B0604020202020204" pitchFamily="34" charset="0"/>
              </a:rPr>
              <a:t>miesięcy, </a:t>
            </a:r>
            <a:endParaRPr lang="pl-PL" sz="2000" dirty="0" smtClean="0">
              <a:latin typeface="Arial" panose="020B0604020202020204" pitchFamily="34" charset="0"/>
              <a:cs typeface="Arial" panose="020B0604020202020204" pitchFamily="34" charset="0"/>
            </a:endParaRPr>
          </a:p>
          <a:p>
            <a:pPr marL="285750" indent="-285750">
              <a:buFont typeface="Wingdings" panose="05000000000000000000" pitchFamily="2" charset="2"/>
              <a:buChar char="ü"/>
            </a:pPr>
            <a:r>
              <a:rPr lang="pl-PL" sz="2000" dirty="0" smtClean="0">
                <a:latin typeface="Arial" panose="020B0604020202020204" pitchFamily="34" charset="0"/>
                <a:cs typeface="Arial" panose="020B0604020202020204" pitchFamily="34" charset="0"/>
              </a:rPr>
              <a:t>tryb </a:t>
            </a:r>
            <a:r>
              <a:rPr lang="pl-PL" sz="2000" dirty="0">
                <a:latin typeface="Arial" panose="020B0604020202020204" pitchFamily="34" charset="0"/>
                <a:cs typeface="Arial" panose="020B0604020202020204" pitchFamily="34" charset="0"/>
              </a:rPr>
              <a:t>płatności, </a:t>
            </a:r>
            <a:endParaRPr lang="pl-PL" sz="2000" dirty="0" smtClean="0">
              <a:latin typeface="Arial" panose="020B0604020202020204" pitchFamily="34" charset="0"/>
              <a:cs typeface="Arial" panose="020B0604020202020204" pitchFamily="34" charset="0"/>
            </a:endParaRPr>
          </a:p>
          <a:p>
            <a:pPr marL="285750" indent="-285750">
              <a:buFont typeface="Wingdings" panose="05000000000000000000" pitchFamily="2" charset="2"/>
              <a:buChar char="ü"/>
            </a:pPr>
            <a:r>
              <a:rPr lang="pl-PL" sz="2000" dirty="0" smtClean="0">
                <a:latin typeface="Arial" panose="020B0604020202020204" pitchFamily="34" charset="0"/>
                <a:cs typeface="Arial" panose="020B0604020202020204" pitchFamily="34" charset="0"/>
              </a:rPr>
              <a:t>termin </a:t>
            </a:r>
            <a:r>
              <a:rPr lang="pl-PL" sz="2000" dirty="0">
                <a:latin typeface="Arial" panose="020B0604020202020204" pitchFamily="34" charset="0"/>
                <a:cs typeface="Arial" panose="020B0604020202020204" pitchFamily="34" charset="0"/>
              </a:rPr>
              <a:t>wykorzystania środków, </a:t>
            </a:r>
            <a:endParaRPr lang="pl-PL" sz="2000" dirty="0" smtClean="0">
              <a:latin typeface="Arial" panose="020B0604020202020204" pitchFamily="34" charset="0"/>
              <a:cs typeface="Arial" panose="020B0604020202020204" pitchFamily="34" charset="0"/>
            </a:endParaRPr>
          </a:p>
          <a:p>
            <a:pPr marL="285750" indent="-285750">
              <a:buFont typeface="Wingdings" panose="05000000000000000000" pitchFamily="2" charset="2"/>
              <a:buChar char="ü"/>
            </a:pPr>
            <a:r>
              <a:rPr lang="pl-PL" sz="2000" dirty="0" smtClean="0">
                <a:latin typeface="Arial" panose="020B0604020202020204" pitchFamily="34" charset="0"/>
                <a:cs typeface="Arial" panose="020B0604020202020204" pitchFamily="34" charset="0"/>
              </a:rPr>
              <a:t>zobowiązanie </a:t>
            </a:r>
            <a:r>
              <a:rPr lang="pl-PL" sz="2000" dirty="0">
                <a:latin typeface="Arial" panose="020B0604020202020204" pitchFamily="34" charset="0"/>
                <a:cs typeface="Arial" panose="020B0604020202020204" pitchFamily="34" charset="0"/>
              </a:rPr>
              <a:t>do poddania się kontroli przeprowadzanej przez m.in. IP, wojewodę, każdy podmiot uprawniony do dokonywania kontroli środków, </a:t>
            </a:r>
            <a:endParaRPr lang="pl-PL" sz="2000" dirty="0" smtClean="0">
              <a:latin typeface="Arial" panose="020B0604020202020204" pitchFamily="34" charset="0"/>
              <a:cs typeface="Arial" panose="020B0604020202020204" pitchFamily="34" charset="0"/>
            </a:endParaRPr>
          </a:p>
          <a:p>
            <a:pPr marL="285750" indent="-285750">
              <a:buFont typeface="Wingdings" panose="05000000000000000000" pitchFamily="2" charset="2"/>
              <a:buChar char="ü"/>
            </a:pPr>
            <a:r>
              <a:rPr lang="pl-PL" sz="2000" dirty="0" smtClean="0">
                <a:latin typeface="Arial" panose="020B0604020202020204" pitchFamily="34" charset="0"/>
                <a:cs typeface="Arial" panose="020B0604020202020204" pitchFamily="34" charset="0"/>
              </a:rPr>
              <a:t>termin </a:t>
            </a:r>
            <a:r>
              <a:rPr lang="pl-PL" sz="2000" dirty="0">
                <a:latin typeface="Arial" panose="020B0604020202020204" pitchFamily="34" charset="0"/>
                <a:cs typeface="Arial" panose="020B0604020202020204" pitchFamily="34" charset="0"/>
              </a:rPr>
              <a:t>i sposób rozliczenia zadania oraz ewentualnych </a:t>
            </a:r>
            <a:r>
              <a:rPr lang="pl-PL" sz="2000" dirty="0" smtClean="0">
                <a:latin typeface="Arial" panose="020B0604020202020204" pitchFamily="34" charset="0"/>
                <a:cs typeface="Arial" panose="020B0604020202020204" pitchFamily="34" charset="0"/>
              </a:rPr>
              <a:t>zaliczek.</a:t>
            </a:r>
            <a:endParaRPr lang="pl-PL" sz="2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5236459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5" name="pole tekstowe 4">
            <a:extLst>
              <a:ext uri="{FF2B5EF4-FFF2-40B4-BE49-F238E27FC236}">
                <a16:creationId xmlns:a16="http://schemas.microsoft.com/office/drawing/2014/main" id="{014920A6-DDFF-4D43-B846-5D3C97D1A6EB}"/>
              </a:ext>
            </a:extLst>
          </p:cNvPr>
          <p:cNvSpPr txBox="1"/>
          <p:nvPr/>
        </p:nvSpPr>
        <p:spPr>
          <a:xfrm>
            <a:off x="1199456" y="2204864"/>
            <a:ext cx="7488832" cy="923330"/>
          </a:xfrm>
          <a:prstGeom prst="rect">
            <a:avLst/>
          </a:prstGeom>
          <a:noFill/>
        </p:spPr>
        <p:txBody>
          <a:bodyPr wrap="square" rtlCol="0">
            <a:spAutoFit/>
          </a:bodyPr>
          <a:lstStyle/>
          <a:p>
            <a:pPr algn="ctr"/>
            <a:r>
              <a:rPr lang="pl-PL" sz="5400"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Dziękuję za uwagę</a:t>
            </a:r>
          </a:p>
        </p:txBody>
      </p:sp>
      <p:pic>
        <p:nvPicPr>
          <p:cNvPr id="4" name="Obraz 3">
            <a:extLst>
              <a:ext uri="{FF2B5EF4-FFF2-40B4-BE49-F238E27FC236}">
                <a16:creationId xmlns:a16="http://schemas.microsoft.com/office/drawing/2014/main" id="{AB3CA59D-61EA-4D6F-B71D-8BB9B3E27C4D}"/>
              </a:ext>
            </a:extLst>
          </p:cNvPr>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464152" y="3789040"/>
            <a:ext cx="2016224" cy="1648349"/>
          </a:xfrm>
          <a:prstGeom prst="rect">
            <a:avLst/>
          </a:prstGeom>
          <a:noFill/>
          <a:ln>
            <a:noFill/>
          </a:ln>
        </p:spPr>
      </p:pic>
    </p:spTree>
    <p:extLst>
      <p:ext uri="{BB962C8B-B14F-4D97-AF65-F5344CB8AC3E}">
        <p14:creationId xmlns:p14="http://schemas.microsoft.com/office/powerpoint/2010/main" val="34793936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4" name="pole tekstowe 3">
            <a:extLst>
              <a:ext uri="{FF2B5EF4-FFF2-40B4-BE49-F238E27FC236}">
                <a16:creationId xmlns:a16="http://schemas.microsoft.com/office/drawing/2014/main" id="{9EAE2EEA-B185-44FE-BDB1-584798601875}"/>
              </a:ext>
            </a:extLst>
          </p:cNvPr>
          <p:cNvSpPr txBox="1"/>
          <p:nvPr/>
        </p:nvSpPr>
        <p:spPr>
          <a:xfrm>
            <a:off x="839416" y="260648"/>
            <a:ext cx="9505056" cy="1077218"/>
          </a:xfrm>
          <a:prstGeom prst="rect">
            <a:avLst/>
          </a:prstGeom>
          <a:noFill/>
        </p:spPr>
        <p:txBody>
          <a:bodyPr wrap="square" rtlCol="0">
            <a:spAutoFit/>
          </a:bodyPr>
          <a:lstStyle/>
          <a:p>
            <a:pPr algn="ctr"/>
            <a:r>
              <a:rPr lang="pl-PL" sz="3200" b="1" dirty="0" smtClean="0">
                <a:latin typeface="Arial" panose="020B0604020202020204" pitchFamily="34" charset="0"/>
                <a:cs typeface="Arial" panose="020B0604020202020204" pitchFamily="34" charset="0"/>
              </a:rPr>
              <a:t>INSTRUMENTY WSPARCIA W OBSZARZE OPIEKI NAD DZIEĆMI DO LAT 3</a:t>
            </a:r>
            <a:endParaRPr lang="pl-PL" sz="3200" b="1" dirty="0">
              <a:latin typeface="Arial" panose="020B0604020202020204" pitchFamily="34" charset="0"/>
              <a:cs typeface="Arial" panose="020B0604020202020204" pitchFamily="34" charset="0"/>
            </a:endParaRPr>
          </a:p>
        </p:txBody>
      </p:sp>
      <p:graphicFrame>
        <p:nvGraphicFramePr>
          <p:cNvPr id="6" name="Diagram 5"/>
          <p:cNvGraphicFramePr/>
          <p:nvPr>
            <p:extLst>
              <p:ext uri="{D42A27DB-BD31-4B8C-83A1-F6EECF244321}">
                <p14:modId xmlns:p14="http://schemas.microsoft.com/office/powerpoint/2010/main" val="757038425"/>
              </p:ext>
            </p:extLst>
          </p:nvPr>
        </p:nvGraphicFramePr>
        <p:xfrm>
          <a:off x="767408" y="1052736"/>
          <a:ext cx="9392592" cy="508559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20210084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4" name="pole tekstowe 3">
            <a:extLst>
              <a:ext uri="{FF2B5EF4-FFF2-40B4-BE49-F238E27FC236}">
                <a16:creationId xmlns:a16="http://schemas.microsoft.com/office/drawing/2014/main" id="{9EAE2EEA-B185-44FE-BDB1-584798601875}"/>
              </a:ext>
            </a:extLst>
          </p:cNvPr>
          <p:cNvSpPr txBox="1"/>
          <p:nvPr/>
        </p:nvSpPr>
        <p:spPr>
          <a:xfrm>
            <a:off x="3215680" y="260648"/>
            <a:ext cx="5336917" cy="584775"/>
          </a:xfrm>
          <a:prstGeom prst="rect">
            <a:avLst/>
          </a:prstGeom>
          <a:noFill/>
        </p:spPr>
        <p:txBody>
          <a:bodyPr wrap="square" rtlCol="0">
            <a:spAutoFit/>
          </a:bodyPr>
          <a:lstStyle/>
          <a:p>
            <a:r>
              <a:rPr lang="pl-PL" sz="3200" b="1" dirty="0" smtClean="0">
                <a:latin typeface="Arial" panose="020B0604020202020204" pitchFamily="34" charset="0"/>
                <a:cs typeface="Arial" panose="020B0604020202020204" pitchFamily="34" charset="0"/>
              </a:rPr>
              <a:t>PODSTAWA PRAWNA</a:t>
            </a:r>
            <a:endParaRPr lang="pl-PL" sz="3200" b="1" dirty="0">
              <a:latin typeface="Arial" panose="020B0604020202020204" pitchFamily="34" charset="0"/>
              <a:cs typeface="Arial" panose="020B0604020202020204" pitchFamily="34" charset="0"/>
            </a:endParaRPr>
          </a:p>
        </p:txBody>
      </p:sp>
      <p:sp>
        <p:nvSpPr>
          <p:cNvPr id="5" name="Prostokąt 4"/>
          <p:cNvSpPr/>
          <p:nvPr/>
        </p:nvSpPr>
        <p:spPr>
          <a:xfrm>
            <a:off x="263352" y="1268760"/>
            <a:ext cx="10009112" cy="4154984"/>
          </a:xfrm>
          <a:prstGeom prst="rect">
            <a:avLst/>
          </a:prstGeom>
        </p:spPr>
        <p:txBody>
          <a:bodyPr wrap="square">
            <a:spAutoFit/>
          </a:bodyPr>
          <a:lstStyle/>
          <a:p>
            <a:r>
              <a:rPr lang="pl-PL" sz="2000" b="1" dirty="0" smtClean="0">
                <a:latin typeface="Arial" panose="020B0604020202020204" pitchFamily="34" charset="0"/>
                <a:cs typeface="Arial" panose="020B0604020202020204" pitchFamily="34" charset="0"/>
              </a:rPr>
              <a:t>art</a:t>
            </a:r>
            <a:r>
              <a:rPr lang="pl-PL" sz="2000" b="1" dirty="0">
                <a:latin typeface="Arial" panose="020B0604020202020204" pitchFamily="34" charset="0"/>
                <a:cs typeface="Arial" panose="020B0604020202020204" pitchFamily="34" charset="0"/>
              </a:rPr>
              <a:t>. 62 </a:t>
            </a:r>
            <a:r>
              <a:rPr lang="pl-PL" sz="2000" dirty="0">
                <a:latin typeface="Arial" panose="020B0604020202020204" pitchFamily="34" charset="0"/>
                <a:cs typeface="Arial" panose="020B0604020202020204" pitchFamily="34" charset="0"/>
              </a:rPr>
              <a:t>ustawy z 4 lutego 2011 r. </a:t>
            </a:r>
            <a:r>
              <a:rPr lang="pl-PL" sz="2000" b="1" dirty="0">
                <a:latin typeface="Arial" panose="020B0604020202020204" pitchFamily="34" charset="0"/>
                <a:cs typeface="Arial" panose="020B0604020202020204" pitchFamily="34" charset="0"/>
              </a:rPr>
              <a:t>o opiece nad dziećmi do lat 3 </a:t>
            </a:r>
            <a:endParaRPr lang="pl-PL" sz="2000" b="1" dirty="0" smtClean="0">
              <a:latin typeface="Arial" panose="020B0604020202020204" pitchFamily="34" charset="0"/>
              <a:cs typeface="Arial" panose="020B0604020202020204" pitchFamily="34" charset="0"/>
            </a:endParaRPr>
          </a:p>
          <a:p>
            <a:r>
              <a:rPr lang="pl-PL" sz="2000" dirty="0" smtClean="0">
                <a:latin typeface="Arial" panose="020B0604020202020204" pitchFamily="34" charset="0"/>
                <a:cs typeface="Arial" panose="020B0604020202020204" pitchFamily="34" charset="0"/>
              </a:rPr>
              <a:t>(</a:t>
            </a:r>
            <a:r>
              <a:rPr lang="pl-PL" sz="2000" dirty="0">
                <a:latin typeface="Arial" panose="020B0604020202020204" pitchFamily="34" charset="0"/>
                <a:cs typeface="Arial" panose="020B0604020202020204" pitchFamily="34" charset="0"/>
              </a:rPr>
              <a:t>Dz. U. z 2022 r. poz. 1324 z </a:t>
            </a:r>
            <a:r>
              <a:rPr lang="pl-PL" sz="2000" dirty="0" err="1">
                <a:latin typeface="Arial" panose="020B0604020202020204" pitchFamily="34" charset="0"/>
                <a:cs typeface="Arial" panose="020B0604020202020204" pitchFamily="34" charset="0"/>
              </a:rPr>
              <a:t>późn</a:t>
            </a:r>
            <a:r>
              <a:rPr lang="pl-PL" sz="2000" dirty="0">
                <a:latin typeface="Arial" panose="020B0604020202020204" pitchFamily="34" charset="0"/>
                <a:cs typeface="Arial" panose="020B0604020202020204" pitchFamily="34" charset="0"/>
              </a:rPr>
              <a:t>. zm</a:t>
            </a:r>
            <a:r>
              <a:rPr lang="pl-PL" sz="2000" dirty="0" smtClean="0">
                <a:latin typeface="Arial" panose="020B0604020202020204" pitchFamily="34" charset="0"/>
                <a:cs typeface="Arial" panose="020B0604020202020204" pitchFamily="34" charset="0"/>
              </a:rPr>
              <a:t>.)</a:t>
            </a:r>
            <a:endParaRPr lang="pl-PL" sz="2000" b="1" dirty="0" smtClean="0">
              <a:latin typeface="Arial" panose="020B0604020202020204" pitchFamily="34" charset="0"/>
              <a:cs typeface="Arial" panose="020B0604020202020204" pitchFamily="34" charset="0"/>
            </a:endParaRPr>
          </a:p>
          <a:p>
            <a:pPr algn="just"/>
            <a:r>
              <a:rPr lang="pl-PL" sz="2000" dirty="0">
                <a:latin typeface="Arial" panose="020B0604020202020204" pitchFamily="34" charset="0"/>
                <a:cs typeface="Arial" panose="020B0604020202020204" pitchFamily="34" charset="0"/>
              </a:rPr>
              <a:t>Zgodnie z art. 62 ust. 1 ustawy, minister właściwy do spraw rodziny może opracowywać resortowe oraz rządowe programy rozwoju instytucji opieki nad dziećmi w wieku do lat 3 oraz finansowo wspiera te programy. Opracowanie i realizacja programów odbywa się we współpracy z wojewodą.</a:t>
            </a:r>
          </a:p>
          <a:p>
            <a:endParaRPr lang="pl-PL" sz="2400" b="1" dirty="0">
              <a:latin typeface="Arial" panose="020B0604020202020204" pitchFamily="34" charset="0"/>
              <a:cs typeface="Arial" panose="020B0604020202020204" pitchFamily="34" charset="0"/>
            </a:endParaRPr>
          </a:p>
          <a:p>
            <a:pPr algn="just"/>
            <a:r>
              <a:rPr lang="pl-PL" sz="2000" b="1" dirty="0">
                <a:latin typeface="Arial" panose="020B0604020202020204" pitchFamily="34" charset="0"/>
                <a:cs typeface="Arial" panose="020B0604020202020204" pitchFamily="34" charset="0"/>
              </a:rPr>
              <a:t>podmioty inne niż </a:t>
            </a:r>
            <a:r>
              <a:rPr lang="pl-PL" sz="2000" b="1" dirty="0" err="1" smtClean="0">
                <a:latin typeface="Arial" panose="020B0604020202020204" pitchFamily="34" charset="0"/>
                <a:cs typeface="Arial" panose="020B0604020202020204" pitchFamily="34" charset="0"/>
              </a:rPr>
              <a:t>jst</a:t>
            </a:r>
            <a:r>
              <a:rPr lang="pl-PL" sz="2000" b="1" dirty="0">
                <a:latin typeface="Arial" panose="020B0604020202020204" pitchFamily="34" charset="0"/>
                <a:cs typeface="Arial" panose="020B0604020202020204" pitchFamily="34" charset="0"/>
              </a:rPr>
              <a:t>:</a:t>
            </a:r>
            <a:endParaRPr lang="pl-PL" sz="2000" dirty="0" smtClean="0">
              <a:latin typeface="Arial" panose="020B0604020202020204" pitchFamily="34" charset="0"/>
              <a:cs typeface="Arial" panose="020B0604020202020204" pitchFamily="34" charset="0"/>
            </a:endParaRPr>
          </a:p>
          <a:p>
            <a:pPr algn="just"/>
            <a:r>
              <a:rPr lang="pl-PL" sz="2000" dirty="0" smtClean="0">
                <a:latin typeface="Arial" panose="020B0604020202020204" pitchFamily="34" charset="0"/>
                <a:cs typeface="Arial" panose="020B0604020202020204" pitchFamily="34" charset="0"/>
              </a:rPr>
              <a:t>– </a:t>
            </a:r>
            <a:r>
              <a:rPr lang="pl-PL" sz="2000" dirty="0">
                <a:latin typeface="Arial" panose="020B0604020202020204" pitchFamily="34" charset="0"/>
                <a:cs typeface="Arial" panose="020B0604020202020204" pitchFamily="34" charset="0"/>
              </a:rPr>
              <a:t>instytucje publiczne oraz współpracujące z nimi podmioty,</a:t>
            </a:r>
          </a:p>
          <a:p>
            <a:pPr algn="just"/>
            <a:r>
              <a:rPr lang="pl-PL" sz="2000" dirty="0">
                <a:latin typeface="Arial" panose="020B0604020202020204" pitchFamily="34" charset="0"/>
                <a:cs typeface="Arial" panose="020B0604020202020204" pitchFamily="34" charset="0"/>
              </a:rPr>
              <a:t>– osoby fizyczne, w tym pracodawcy oraz podmioty współpracujące </a:t>
            </a:r>
            <a:r>
              <a:rPr lang="pl-PL" sz="2000" dirty="0" smtClean="0">
                <a:latin typeface="Arial" panose="020B0604020202020204" pitchFamily="34" charset="0"/>
                <a:cs typeface="Arial" panose="020B0604020202020204" pitchFamily="34" charset="0"/>
              </a:rPr>
              <a:t>z </a:t>
            </a:r>
            <a:r>
              <a:rPr lang="pl-PL" sz="2000" dirty="0">
                <a:latin typeface="Arial" panose="020B0604020202020204" pitchFamily="34" charset="0"/>
                <a:cs typeface="Arial" panose="020B0604020202020204" pitchFamily="34" charset="0"/>
              </a:rPr>
              <a:t>pracodawcami, </a:t>
            </a:r>
          </a:p>
          <a:p>
            <a:pPr algn="just"/>
            <a:r>
              <a:rPr lang="pl-PL" sz="2000" dirty="0">
                <a:latin typeface="Arial" panose="020B0604020202020204" pitchFamily="34" charset="0"/>
                <a:cs typeface="Arial" panose="020B0604020202020204" pitchFamily="34" charset="0"/>
              </a:rPr>
              <a:t>– osoby prawne i jednostki organizacyjne nieposiadające osobowości prawnej, </a:t>
            </a:r>
          </a:p>
          <a:p>
            <a:pPr algn="just"/>
            <a:r>
              <a:rPr lang="pl-PL" sz="2000" dirty="0" smtClean="0">
                <a:latin typeface="Arial" panose="020B0604020202020204" pitchFamily="34" charset="0"/>
                <a:cs typeface="Arial" panose="020B0604020202020204" pitchFamily="34" charset="0"/>
              </a:rPr>
              <a:t>   w </a:t>
            </a:r>
            <a:r>
              <a:rPr lang="pl-PL" sz="2000" dirty="0">
                <a:latin typeface="Arial" panose="020B0604020202020204" pitchFamily="34" charset="0"/>
                <a:cs typeface="Arial" panose="020B0604020202020204" pitchFamily="34" charset="0"/>
              </a:rPr>
              <a:t>tym uczelnie i współpracujące z nimi podmioty oraz pracodawcy </a:t>
            </a:r>
            <a:r>
              <a:rPr lang="pl-PL" sz="2000" dirty="0" smtClean="0">
                <a:latin typeface="Arial" panose="020B0604020202020204" pitchFamily="34" charset="0"/>
                <a:cs typeface="Arial" panose="020B0604020202020204" pitchFamily="34" charset="0"/>
              </a:rPr>
              <a:t>i </a:t>
            </a:r>
            <a:r>
              <a:rPr lang="pl-PL" sz="2000" dirty="0">
                <a:latin typeface="Arial" panose="020B0604020202020204" pitchFamily="34" charset="0"/>
                <a:cs typeface="Arial" panose="020B0604020202020204" pitchFamily="34" charset="0"/>
              </a:rPr>
              <a:t>współpracujące </a:t>
            </a:r>
            <a:endParaRPr lang="pl-PL" sz="2000" dirty="0" smtClean="0">
              <a:latin typeface="Arial" panose="020B0604020202020204" pitchFamily="34" charset="0"/>
              <a:cs typeface="Arial" panose="020B0604020202020204" pitchFamily="34" charset="0"/>
            </a:endParaRPr>
          </a:p>
          <a:p>
            <a:pPr algn="just"/>
            <a:r>
              <a:rPr lang="pl-PL" sz="2000" dirty="0">
                <a:latin typeface="Arial" panose="020B0604020202020204" pitchFamily="34" charset="0"/>
                <a:cs typeface="Arial" panose="020B0604020202020204" pitchFamily="34" charset="0"/>
              </a:rPr>
              <a:t> </a:t>
            </a:r>
            <a:r>
              <a:rPr lang="pl-PL" sz="2000" dirty="0" smtClean="0">
                <a:latin typeface="Arial" panose="020B0604020202020204" pitchFamily="34" charset="0"/>
                <a:cs typeface="Arial" panose="020B0604020202020204" pitchFamily="34" charset="0"/>
              </a:rPr>
              <a:t>  z </a:t>
            </a:r>
            <a:r>
              <a:rPr lang="pl-PL" sz="2000" dirty="0">
                <a:latin typeface="Arial" panose="020B0604020202020204" pitchFamily="34" charset="0"/>
                <a:cs typeface="Arial" panose="020B0604020202020204" pitchFamily="34" charset="0"/>
              </a:rPr>
              <a:t>nimi </a:t>
            </a:r>
            <a:r>
              <a:rPr lang="pl-PL" sz="2000" dirty="0" smtClean="0">
                <a:latin typeface="Arial" panose="020B0604020202020204" pitchFamily="34" charset="0"/>
                <a:cs typeface="Arial" panose="020B0604020202020204" pitchFamily="34" charset="0"/>
              </a:rPr>
              <a:t>podmioty</a:t>
            </a:r>
          </a:p>
        </p:txBody>
      </p:sp>
    </p:spTree>
    <p:extLst>
      <p:ext uri="{BB962C8B-B14F-4D97-AF65-F5344CB8AC3E}">
        <p14:creationId xmlns:p14="http://schemas.microsoft.com/office/powerpoint/2010/main" val="35079633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4" name="pole tekstowe 3">
            <a:extLst>
              <a:ext uri="{FF2B5EF4-FFF2-40B4-BE49-F238E27FC236}">
                <a16:creationId xmlns:a16="http://schemas.microsoft.com/office/drawing/2014/main" id="{9EAE2EEA-B185-44FE-BDB1-584798601875}"/>
              </a:ext>
            </a:extLst>
          </p:cNvPr>
          <p:cNvSpPr txBox="1"/>
          <p:nvPr/>
        </p:nvSpPr>
        <p:spPr>
          <a:xfrm>
            <a:off x="3359696" y="188640"/>
            <a:ext cx="5336917" cy="584775"/>
          </a:xfrm>
          <a:prstGeom prst="rect">
            <a:avLst/>
          </a:prstGeom>
          <a:noFill/>
        </p:spPr>
        <p:txBody>
          <a:bodyPr wrap="square" rtlCol="0">
            <a:spAutoFit/>
          </a:bodyPr>
          <a:lstStyle/>
          <a:p>
            <a:r>
              <a:rPr lang="pl-PL" sz="3200" b="1" dirty="0" smtClean="0">
                <a:latin typeface="Arial" panose="020B0604020202020204" pitchFamily="34" charset="0"/>
                <a:cs typeface="Arial" panose="020B0604020202020204" pitchFamily="34" charset="0"/>
              </a:rPr>
              <a:t>CELE PROGRAMU</a:t>
            </a:r>
            <a:endParaRPr lang="pl-PL" sz="3200" b="1" dirty="0">
              <a:latin typeface="Arial" panose="020B0604020202020204" pitchFamily="34" charset="0"/>
              <a:cs typeface="Arial" panose="020B0604020202020204" pitchFamily="34" charset="0"/>
            </a:endParaRPr>
          </a:p>
        </p:txBody>
      </p:sp>
      <p:sp>
        <p:nvSpPr>
          <p:cNvPr id="5" name="Prostokąt 4"/>
          <p:cNvSpPr/>
          <p:nvPr/>
        </p:nvSpPr>
        <p:spPr>
          <a:xfrm>
            <a:off x="335360" y="836712"/>
            <a:ext cx="9937104" cy="6740307"/>
          </a:xfrm>
          <a:prstGeom prst="rect">
            <a:avLst/>
          </a:prstGeom>
        </p:spPr>
        <p:txBody>
          <a:bodyPr wrap="square">
            <a:spAutoFit/>
          </a:bodyPr>
          <a:lstStyle/>
          <a:p>
            <a:pPr marL="457200" indent="-457200">
              <a:buAutoNum type="arabicParenR"/>
            </a:pPr>
            <a:r>
              <a:rPr lang="pl-PL" sz="2000" dirty="0" smtClean="0">
                <a:latin typeface="Arial" panose="020B0604020202020204" pitchFamily="34" charset="0"/>
                <a:cs typeface="Arial" panose="020B0604020202020204" pitchFamily="34" charset="0"/>
              </a:rPr>
              <a:t>Realizacja przewidzianego </a:t>
            </a:r>
            <a:r>
              <a:rPr lang="pl-PL" sz="2000" dirty="0">
                <a:latin typeface="Arial" panose="020B0604020202020204" pitchFamily="34" charset="0"/>
                <a:cs typeface="Arial" panose="020B0604020202020204" pitchFamily="34" charset="0"/>
              </a:rPr>
              <a:t>w </a:t>
            </a:r>
            <a:r>
              <a:rPr lang="pl-PL" sz="2000" b="1" dirty="0" smtClean="0">
                <a:latin typeface="Arial" panose="020B0604020202020204" pitchFamily="34" charset="0"/>
                <a:cs typeface="Arial" panose="020B0604020202020204" pitchFamily="34" charset="0"/>
              </a:rPr>
              <a:t>KPO</a:t>
            </a:r>
            <a:r>
              <a:rPr lang="pl-PL" sz="2000" b="1" dirty="0" smtClean="0">
                <a:solidFill>
                  <a:srgbClr val="00B050"/>
                </a:solidFill>
                <a:latin typeface="Arial" panose="020B0604020202020204" pitchFamily="34" charset="0"/>
                <a:cs typeface="Arial" panose="020B0604020202020204" pitchFamily="34" charset="0"/>
              </a:rPr>
              <a:t> </a:t>
            </a:r>
            <a:r>
              <a:rPr lang="pl-PL" sz="2000" b="1" dirty="0" smtClean="0">
                <a:latin typeface="Arial" panose="020B0604020202020204" pitchFamily="34" charset="0"/>
                <a:cs typeface="Arial" panose="020B0604020202020204" pitchFamily="34" charset="0"/>
              </a:rPr>
              <a:t>(Krajowy Plan Odbudowy i Zwiększenia Odporności)</a:t>
            </a:r>
            <a:r>
              <a:rPr lang="pl-PL" sz="2000" dirty="0" smtClean="0">
                <a:latin typeface="Arial" panose="020B0604020202020204" pitchFamily="34" charset="0"/>
                <a:cs typeface="Arial" panose="020B0604020202020204" pitchFamily="34" charset="0"/>
              </a:rPr>
              <a:t>, w </a:t>
            </a:r>
            <a:r>
              <a:rPr lang="pl-PL" sz="2000" dirty="0">
                <a:latin typeface="Arial" panose="020B0604020202020204" pitchFamily="34" charset="0"/>
                <a:cs typeface="Arial" panose="020B0604020202020204" pitchFamily="34" charset="0"/>
              </a:rPr>
              <a:t>ramach inwestycji A4.2.1. pn. Wsparcie programów dofinansowania miejsc opieki nad dziećmi 0-3 lat </a:t>
            </a:r>
            <a:r>
              <a:rPr lang="pl-PL" sz="2000" dirty="0" smtClean="0">
                <a:latin typeface="Arial" panose="020B0604020202020204" pitchFamily="34" charset="0"/>
                <a:cs typeface="Arial" panose="020B0604020202020204" pitchFamily="34" charset="0"/>
              </a:rPr>
              <a:t>w </a:t>
            </a:r>
            <a:r>
              <a:rPr lang="pl-PL" sz="2000" dirty="0">
                <a:latin typeface="Arial" panose="020B0604020202020204" pitchFamily="34" charset="0"/>
                <a:cs typeface="Arial" panose="020B0604020202020204" pitchFamily="34" charset="0"/>
              </a:rPr>
              <a:t>ramach MALUCH+ </a:t>
            </a:r>
            <a:r>
              <a:rPr lang="pl-PL" sz="2000" dirty="0" smtClean="0">
                <a:latin typeface="Arial" panose="020B0604020202020204" pitchFamily="34" charset="0"/>
                <a:cs typeface="Arial" panose="020B0604020202020204" pitchFamily="34" charset="0"/>
              </a:rPr>
              <a:t>wskaźnika (</a:t>
            </a:r>
            <a:r>
              <a:rPr lang="pl-PL" sz="2000" dirty="0">
                <a:latin typeface="Arial" panose="020B0604020202020204" pitchFamily="34" charset="0"/>
                <a:cs typeface="Arial" panose="020B0604020202020204" pitchFamily="34" charset="0"/>
              </a:rPr>
              <a:t>A61G) </a:t>
            </a:r>
            <a:r>
              <a:rPr lang="pl-PL" sz="2000" b="1" dirty="0">
                <a:latin typeface="Arial" panose="020B0604020202020204" pitchFamily="34" charset="0"/>
                <a:cs typeface="Arial" panose="020B0604020202020204" pitchFamily="34" charset="0"/>
              </a:rPr>
              <a:t>Tworzenie nowych miejsc </a:t>
            </a:r>
            <a:r>
              <a:rPr lang="pl-PL" sz="2000" b="1" dirty="0" smtClean="0">
                <a:latin typeface="Arial" panose="020B0604020202020204" pitchFamily="34" charset="0"/>
                <a:cs typeface="Arial" panose="020B0604020202020204" pitchFamily="34" charset="0"/>
              </a:rPr>
              <a:t>w </a:t>
            </a:r>
            <a:r>
              <a:rPr lang="pl-PL" sz="2000" b="1" dirty="0">
                <a:latin typeface="Arial" panose="020B0604020202020204" pitchFamily="34" charset="0"/>
                <a:cs typeface="Arial" panose="020B0604020202020204" pitchFamily="34" charset="0"/>
              </a:rPr>
              <a:t>placówkach opiekuńczych </a:t>
            </a:r>
            <a:r>
              <a:rPr lang="pl-PL" sz="2000" dirty="0">
                <a:latin typeface="Arial" panose="020B0604020202020204" pitchFamily="34" charset="0"/>
                <a:cs typeface="Arial" panose="020B0604020202020204" pitchFamily="34" charset="0"/>
              </a:rPr>
              <a:t>(żłobki, kluby dziecięce) </a:t>
            </a:r>
            <a:r>
              <a:rPr lang="pl-PL" sz="2000" dirty="0" smtClean="0">
                <a:latin typeface="Arial" panose="020B0604020202020204" pitchFamily="34" charset="0"/>
                <a:cs typeface="Arial" panose="020B0604020202020204" pitchFamily="34" charset="0"/>
              </a:rPr>
              <a:t>dla </a:t>
            </a:r>
            <a:r>
              <a:rPr lang="pl-PL" sz="2000" dirty="0">
                <a:latin typeface="Arial" panose="020B0604020202020204" pitchFamily="34" charset="0"/>
                <a:cs typeface="Arial" panose="020B0604020202020204" pitchFamily="34" charset="0"/>
              </a:rPr>
              <a:t>dzieci do 3 roku życia. </a:t>
            </a:r>
            <a:endParaRPr lang="pl-PL" sz="2000" dirty="0" smtClean="0">
              <a:latin typeface="Arial" panose="020B0604020202020204" pitchFamily="34" charset="0"/>
              <a:cs typeface="Arial" panose="020B0604020202020204" pitchFamily="34" charset="0"/>
            </a:endParaRPr>
          </a:p>
          <a:p>
            <a:pPr marL="457200" indent="-457200">
              <a:buAutoNum type="arabicParenR"/>
            </a:pPr>
            <a:endParaRPr lang="pl-PL" sz="2000" dirty="0">
              <a:latin typeface="Arial" panose="020B0604020202020204" pitchFamily="34" charset="0"/>
              <a:cs typeface="Arial" panose="020B0604020202020204" pitchFamily="34" charset="0"/>
            </a:endParaRPr>
          </a:p>
          <a:p>
            <a:pPr marL="457200" indent="-457200">
              <a:buAutoNum type="arabicParenR"/>
            </a:pPr>
            <a:r>
              <a:rPr lang="pl-PL" sz="2000" dirty="0" smtClean="0">
                <a:latin typeface="Arial" panose="020B0604020202020204" pitchFamily="34" charset="0"/>
                <a:cs typeface="Arial" panose="020B0604020202020204" pitchFamily="34" charset="0"/>
              </a:rPr>
              <a:t>Realizacja </a:t>
            </a:r>
            <a:r>
              <a:rPr lang="pl-PL" sz="2000" dirty="0">
                <a:latin typeface="Arial" panose="020B0604020202020204" pitchFamily="34" charset="0"/>
                <a:cs typeface="Arial" panose="020B0604020202020204" pitchFamily="34" charset="0"/>
              </a:rPr>
              <a:t>działania dotyczącego </a:t>
            </a:r>
            <a:r>
              <a:rPr lang="pl-PL" sz="2000" b="1" dirty="0" smtClean="0">
                <a:latin typeface="Arial" panose="020B0604020202020204" pitchFamily="34" charset="0"/>
                <a:cs typeface="Arial" panose="020B0604020202020204" pitchFamily="34" charset="0"/>
              </a:rPr>
              <a:t>wsparcia, </a:t>
            </a:r>
            <a:r>
              <a:rPr lang="pl-PL" sz="2000" b="1" dirty="0">
                <a:latin typeface="Arial" panose="020B0604020202020204" pitchFamily="34" charset="0"/>
                <a:cs typeface="Arial" panose="020B0604020202020204" pitchFamily="34" charset="0"/>
              </a:rPr>
              <a:t>tworzenia </a:t>
            </a:r>
            <a:r>
              <a:rPr lang="pl-PL" sz="2000" b="1" dirty="0" smtClean="0">
                <a:latin typeface="Arial" panose="020B0604020202020204" pitchFamily="34" charset="0"/>
                <a:cs typeface="Arial" panose="020B0604020202020204" pitchFamily="34" charset="0"/>
              </a:rPr>
              <a:t>i </a:t>
            </a:r>
            <a:r>
              <a:rPr lang="pl-PL" sz="2000" b="1" dirty="0">
                <a:latin typeface="Arial" panose="020B0604020202020204" pitchFamily="34" charset="0"/>
                <a:cs typeface="Arial" panose="020B0604020202020204" pitchFamily="34" charset="0"/>
              </a:rPr>
              <a:t>funkcjonowania miejsc opieki </a:t>
            </a:r>
            <a:r>
              <a:rPr lang="pl-PL" sz="2000" dirty="0">
                <a:latin typeface="Arial" panose="020B0604020202020204" pitchFamily="34" charset="0"/>
                <a:cs typeface="Arial" panose="020B0604020202020204" pitchFamily="34" charset="0"/>
              </a:rPr>
              <a:t>nad dziećmi w wieku do lat 3 określonego </a:t>
            </a:r>
            <a:r>
              <a:rPr lang="pl-PL" sz="2000" dirty="0" smtClean="0">
                <a:latin typeface="Arial" panose="020B0604020202020204" pitchFamily="34" charset="0"/>
                <a:cs typeface="Arial" panose="020B0604020202020204" pitchFamily="34" charset="0"/>
              </a:rPr>
              <a:t>w </a:t>
            </a:r>
            <a:r>
              <a:rPr lang="pl-PL" sz="2000" dirty="0">
                <a:latin typeface="Arial" panose="020B0604020202020204" pitchFamily="34" charset="0"/>
                <a:cs typeface="Arial" panose="020B0604020202020204" pitchFamily="34" charset="0"/>
              </a:rPr>
              <a:t>Priorytecie II pn. Opieka nad dziećmi i równowaga między życiem prywatnym i zawodowym w ramach </a:t>
            </a:r>
            <a:r>
              <a:rPr lang="pl-PL" sz="2000" b="1" dirty="0" smtClean="0">
                <a:latin typeface="Arial" panose="020B0604020202020204" pitchFamily="34" charset="0"/>
                <a:cs typeface="Arial" panose="020B0604020202020204" pitchFamily="34" charset="0"/>
              </a:rPr>
              <a:t>FERS (Program Fundusze Europejskie dla Rozwoju Społecznego 2021-2027).</a:t>
            </a:r>
          </a:p>
          <a:p>
            <a:pPr marL="457200" indent="-457200">
              <a:buAutoNum type="arabicParenR"/>
            </a:pPr>
            <a:endParaRPr lang="pl-PL" sz="2000" b="1" dirty="0">
              <a:latin typeface="Arial" panose="020B0604020202020204" pitchFamily="34" charset="0"/>
              <a:cs typeface="Arial" panose="020B0604020202020204" pitchFamily="34" charset="0"/>
            </a:endParaRPr>
          </a:p>
          <a:p>
            <a:pPr marL="457200" indent="-457200">
              <a:buFontTx/>
              <a:buAutoNum type="arabicParenR"/>
            </a:pPr>
            <a:r>
              <a:rPr lang="pl-PL" sz="2000" dirty="0">
                <a:latin typeface="Arial" panose="020B0604020202020204" pitchFamily="34" charset="0"/>
                <a:cs typeface="Arial" panose="020B0604020202020204" pitchFamily="34" charset="0"/>
              </a:rPr>
              <a:t>Osiągnięcie w skali kraju, zwłaszcza na terenach gmin, gdzie nie funkcjonują żadne instytucje opieki, wysokiej jakości, dostępnej terytorialnie i przystępnej cenowo opieki nad dziećmi  w żłobkach, klubach dziecięcych i u dziennych opiekunów, w tym dla dzieci </a:t>
            </a:r>
            <a:r>
              <a:rPr lang="pl-PL" sz="2000" dirty="0" smtClean="0">
                <a:latin typeface="Arial" panose="020B0604020202020204" pitchFamily="34" charset="0"/>
                <a:cs typeface="Arial" panose="020B0604020202020204" pitchFamily="34" charset="0"/>
              </a:rPr>
              <a:t>z </a:t>
            </a:r>
            <a:r>
              <a:rPr lang="pl-PL" sz="2000" dirty="0">
                <a:latin typeface="Arial" panose="020B0604020202020204" pitchFamily="34" charset="0"/>
                <a:cs typeface="Arial" panose="020B0604020202020204" pitchFamily="34" charset="0"/>
              </a:rPr>
              <a:t>niepełnosprawnościami i wymagających szczególnej opieki oraz dalsze zbliżanie się do osiągnięcia celu barcelońskiego (objęcie opieką 33% dzieci do lat 3</a:t>
            </a:r>
            <a:r>
              <a:rPr lang="pl-PL" sz="2000" dirty="0" smtClean="0">
                <a:latin typeface="Arial" panose="020B0604020202020204" pitchFamily="34" charset="0"/>
                <a:cs typeface="Arial" panose="020B0604020202020204" pitchFamily="34" charset="0"/>
              </a:rPr>
              <a:t>).</a:t>
            </a:r>
            <a:endParaRPr lang="pl-PL" sz="2000" dirty="0">
              <a:latin typeface="Arial" panose="020B0604020202020204" pitchFamily="34" charset="0"/>
              <a:cs typeface="Arial" panose="020B0604020202020204" pitchFamily="34" charset="0"/>
            </a:endParaRPr>
          </a:p>
          <a:p>
            <a:pPr marL="457200" indent="-457200">
              <a:buAutoNum type="arabicParenR"/>
            </a:pPr>
            <a:endParaRPr lang="pl-PL" sz="2000" b="1" dirty="0" smtClean="0">
              <a:latin typeface="Arial" panose="020B0604020202020204" pitchFamily="34" charset="0"/>
              <a:cs typeface="Arial" panose="020B0604020202020204" pitchFamily="34" charset="0"/>
            </a:endParaRPr>
          </a:p>
          <a:p>
            <a:endParaRPr lang="pl-PL" sz="2400" b="1" dirty="0" smtClean="0">
              <a:latin typeface="Arial" panose="020B0604020202020204" pitchFamily="34" charset="0"/>
              <a:cs typeface="Arial" panose="020B0604020202020204" pitchFamily="34" charset="0"/>
            </a:endParaRPr>
          </a:p>
          <a:p>
            <a:endParaRPr lang="pl-PL" sz="2400" b="1" dirty="0">
              <a:latin typeface="Arial" panose="020B0604020202020204" pitchFamily="34" charset="0"/>
              <a:cs typeface="Arial" panose="020B0604020202020204" pitchFamily="34" charset="0"/>
            </a:endParaRPr>
          </a:p>
          <a:p>
            <a:pPr algn="just"/>
            <a:endParaRPr lang="pl-PL"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8919425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4" name="pole tekstowe 3">
            <a:extLst>
              <a:ext uri="{FF2B5EF4-FFF2-40B4-BE49-F238E27FC236}">
                <a16:creationId xmlns:a16="http://schemas.microsoft.com/office/drawing/2014/main" id="{9EAE2EEA-B185-44FE-BDB1-584798601875}"/>
              </a:ext>
            </a:extLst>
          </p:cNvPr>
          <p:cNvSpPr txBox="1"/>
          <p:nvPr/>
        </p:nvSpPr>
        <p:spPr>
          <a:xfrm>
            <a:off x="1847528" y="260648"/>
            <a:ext cx="7272808" cy="584775"/>
          </a:xfrm>
          <a:prstGeom prst="rect">
            <a:avLst/>
          </a:prstGeom>
          <a:noFill/>
        </p:spPr>
        <p:txBody>
          <a:bodyPr wrap="square" rtlCol="0">
            <a:spAutoFit/>
          </a:bodyPr>
          <a:lstStyle/>
          <a:p>
            <a:r>
              <a:rPr lang="pl-PL" sz="3200" b="1" dirty="0" smtClean="0">
                <a:latin typeface="Arial" panose="020B0604020202020204" pitchFamily="34" charset="0"/>
                <a:cs typeface="Arial" panose="020B0604020202020204" pitchFamily="34" charset="0"/>
              </a:rPr>
              <a:t>NOWY PROGRAM – NOWE ZASADY</a:t>
            </a:r>
            <a:endParaRPr lang="pl-PL" sz="3200" b="1" dirty="0">
              <a:latin typeface="Arial" panose="020B0604020202020204" pitchFamily="34" charset="0"/>
              <a:cs typeface="Arial" panose="020B0604020202020204" pitchFamily="34" charset="0"/>
            </a:endParaRPr>
          </a:p>
        </p:txBody>
      </p:sp>
      <p:sp>
        <p:nvSpPr>
          <p:cNvPr id="5" name="Prostokąt 4"/>
          <p:cNvSpPr/>
          <p:nvPr/>
        </p:nvSpPr>
        <p:spPr>
          <a:xfrm>
            <a:off x="335360" y="980728"/>
            <a:ext cx="10729192" cy="6001643"/>
          </a:xfrm>
          <a:prstGeom prst="rect">
            <a:avLst/>
          </a:prstGeom>
        </p:spPr>
        <p:txBody>
          <a:bodyPr wrap="square">
            <a:spAutoFit/>
          </a:bodyPr>
          <a:lstStyle/>
          <a:p>
            <a:pPr marL="457200" indent="-457200">
              <a:buFont typeface="Wingdings" panose="05000000000000000000" pitchFamily="2" charset="2"/>
              <a:buChar char="v"/>
            </a:pPr>
            <a:r>
              <a:rPr lang="pl-PL" sz="2400" u="sng" dirty="0" smtClean="0">
                <a:latin typeface="Arial" panose="020B0604020202020204" pitchFamily="34" charset="0"/>
                <a:cs typeface="Arial" panose="020B0604020202020204" pitchFamily="34" charset="0"/>
              </a:rPr>
              <a:t>Zwiększenie budżetu programu </a:t>
            </a:r>
          </a:p>
          <a:p>
            <a:r>
              <a:rPr lang="pl-PL" sz="2400" dirty="0">
                <a:latin typeface="Arial" panose="020B0604020202020204" pitchFamily="34" charset="0"/>
                <a:cs typeface="Arial" panose="020B0604020202020204" pitchFamily="34" charset="0"/>
              </a:rPr>
              <a:t> </a:t>
            </a:r>
            <a:r>
              <a:rPr lang="pl-PL" sz="2400" dirty="0" smtClean="0">
                <a:latin typeface="Arial" panose="020B0604020202020204" pitchFamily="34" charset="0"/>
                <a:cs typeface="Arial" panose="020B0604020202020204" pitchFamily="34" charset="0"/>
              </a:rPr>
              <a:t>    dzięki integracji środków europejskich</a:t>
            </a:r>
          </a:p>
          <a:p>
            <a:pPr marL="800100" lvl="1" indent="-342900">
              <a:buFont typeface="Wingdings" panose="05000000000000000000" pitchFamily="2" charset="2"/>
              <a:buChar char="q"/>
            </a:pPr>
            <a:r>
              <a:rPr lang="pl-PL" sz="2400" dirty="0" smtClean="0">
                <a:latin typeface="Arial" panose="020B0604020202020204" pitchFamily="34" charset="0"/>
                <a:cs typeface="Arial" panose="020B0604020202020204" pitchFamily="34" charset="0"/>
              </a:rPr>
              <a:t>z Krajowego Planu </a:t>
            </a:r>
            <a:r>
              <a:rPr lang="pl-PL" sz="2400" dirty="0">
                <a:latin typeface="Arial" panose="020B0604020202020204" pitchFamily="34" charset="0"/>
                <a:cs typeface="Arial" panose="020B0604020202020204" pitchFamily="34" charset="0"/>
              </a:rPr>
              <a:t>Odbudowy i Zwiększenia </a:t>
            </a:r>
            <a:r>
              <a:rPr lang="pl-PL" sz="2400" dirty="0" smtClean="0">
                <a:latin typeface="Arial" panose="020B0604020202020204" pitchFamily="34" charset="0"/>
                <a:cs typeface="Arial" panose="020B0604020202020204" pitchFamily="34" charset="0"/>
              </a:rPr>
              <a:t>Odporności</a:t>
            </a:r>
            <a:r>
              <a:rPr lang="pl-PL" sz="2400" dirty="0">
                <a:latin typeface="Arial" panose="020B0604020202020204" pitchFamily="34" charset="0"/>
                <a:cs typeface="Arial" panose="020B0604020202020204" pitchFamily="34" charset="0"/>
              </a:rPr>
              <a:t> </a:t>
            </a:r>
            <a:r>
              <a:rPr lang="pl-PL" sz="2400" dirty="0" smtClean="0">
                <a:latin typeface="Arial" panose="020B0604020202020204" pitchFamily="34" charset="0"/>
                <a:cs typeface="Arial" panose="020B0604020202020204" pitchFamily="34" charset="0"/>
              </a:rPr>
              <a:t>(KPO)</a:t>
            </a:r>
          </a:p>
          <a:p>
            <a:pPr marL="800100" lvl="1" indent="-342900">
              <a:buFont typeface="Wingdings" panose="05000000000000000000" pitchFamily="2" charset="2"/>
              <a:buChar char="q"/>
            </a:pPr>
            <a:r>
              <a:rPr lang="pl-PL" sz="2400" dirty="0" smtClean="0">
                <a:latin typeface="Arial" panose="020B0604020202020204" pitchFamily="34" charset="0"/>
                <a:cs typeface="Arial" panose="020B0604020202020204" pitchFamily="34" charset="0"/>
              </a:rPr>
              <a:t>z  Programu </a:t>
            </a:r>
            <a:r>
              <a:rPr lang="pl-PL" sz="2400" dirty="0">
                <a:latin typeface="Arial" panose="020B0604020202020204" pitchFamily="34" charset="0"/>
                <a:cs typeface="Arial" panose="020B0604020202020204" pitchFamily="34" charset="0"/>
              </a:rPr>
              <a:t>Fundusze Europejskie dla Rozwoju Społecznego </a:t>
            </a:r>
            <a:endParaRPr lang="pl-PL" sz="2400" dirty="0" smtClean="0">
              <a:latin typeface="Arial" panose="020B0604020202020204" pitchFamily="34" charset="0"/>
              <a:cs typeface="Arial" panose="020B0604020202020204" pitchFamily="34" charset="0"/>
            </a:endParaRPr>
          </a:p>
          <a:p>
            <a:pPr lvl="1"/>
            <a:r>
              <a:rPr lang="pl-PL" sz="2400" dirty="0">
                <a:latin typeface="Arial" panose="020B0604020202020204" pitchFamily="34" charset="0"/>
                <a:cs typeface="Arial" panose="020B0604020202020204" pitchFamily="34" charset="0"/>
              </a:rPr>
              <a:t> </a:t>
            </a:r>
            <a:r>
              <a:rPr lang="pl-PL" sz="2400" dirty="0" smtClean="0">
                <a:latin typeface="Arial" panose="020B0604020202020204" pitchFamily="34" charset="0"/>
                <a:cs typeface="Arial" panose="020B0604020202020204" pitchFamily="34" charset="0"/>
              </a:rPr>
              <a:t>   2021-2027 (FERS)</a:t>
            </a:r>
            <a:endParaRPr lang="pl-PL" sz="2400" dirty="0">
              <a:latin typeface="Arial" panose="020B0604020202020204" pitchFamily="34" charset="0"/>
              <a:cs typeface="Arial" panose="020B0604020202020204" pitchFamily="34" charset="0"/>
            </a:endParaRPr>
          </a:p>
          <a:p>
            <a:pPr marL="800100" lvl="1" indent="-342900">
              <a:buFont typeface="Wingdings" panose="05000000000000000000" pitchFamily="2" charset="2"/>
              <a:buChar char="q"/>
            </a:pPr>
            <a:r>
              <a:rPr lang="pl-PL" sz="2400" dirty="0">
                <a:latin typeface="Arial" panose="020B0604020202020204" pitchFamily="34" charset="0"/>
                <a:cs typeface="Arial" panose="020B0604020202020204" pitchFamily="34" charset="0"/>
              </a:rPr>
              <a:t>z</a:t>
            </a:r>
            <a:r>
              <a:rPr lang="pl-PL" sz="2400" dirty="0" smtClean="0">
                <a:latin typeface="Arial" panose="020B0604020202020204" pitchFamily="34" charset="0"/>
                <a:cs typeface="Arial" panose="020B0604020202020204" pitchFamily="34" charset="0"/>
              </a:rPr>
              <a:t>e środków budżetu państwa</a:t>
            </a:r>
          </a:p>
          <a:p>
            <a:pPr lvl="1"/>
            <a:r>
              <a:rPr lang="pl-PL" sz="2400" dirty="0">
                <a:latin typeface="Arial" panose="020B0604020202020204" pitchFamily="34" charset="0"/>
                <a:cs typeface="Arial" panose="020B0604020202020204" pitchFamily="34" charset="0"/>
              </a:rPr>
              <a:t>p</a:t>
            </a:r>
            <a:r>
              <a:rPr lang="pl-PL" sz="2400" dirty="0" smtClean="0">
                <a:latin typeface="Arial" panose="020B0604020202020204" pitchFamily="34" charset="0"/>
                <a:cs typeface="Arial" panose="020B0604020202020204" pitchFamily="34" charset="0"/>
              </a:rPr>
              <a:t>owstanie więcej miejsc opieki nad dziećmi do lat 3</a:t>
            </a:r>
          </a:p>
          <a:p>
            <a:pPr lvl="1"/>
            <a:endParaRPr lang="pl-PL" sz="2400" dirty="0" smtClean="0">
              <a:latin typeface="Arial" panose="020B0604020202020204" pitchFamily="34" charset="0"/>
              <a:cs typeface="Arial" panose="020B0604020202020204" pitchFamily="34" charset="0"/>
            </a:endParaRPr>
          </a:p>
          <a:p>
            <a:pPr marL="457200" indent="-457200">
              <a:buFont typeface="Wingdings" panose="05000000000000000000" pitchFamily="2" charset="2"/>
              <a:buChar char="v"/>
            </a:pPr>
            <a:r>
              <a:rPr lang="pl-PL" sz="2400" u="sng" dirty="0" smtClean="0">
                <a:latin typeface="Arial" panose="020B0604020202020204" pitchFamily="34" charset="0"/>
                <a:cs typeface="Arial" panose="020B0604020202020204" pitchFamily="34" charset="0"/>
              </a:rPr>
              <a:t>Wydłużenie czasu na realizację inwestycji</a:t>
            </a:r>
          </a:p>
          <a:p>
            <a:r>
              <a:rPr lang="pl-PL" sz="2400" dirty="0">
                <a:latin typeface="Arial" panose="020B0604020202020204" pitchFamily="34" charset="0"/>
                <a:cs typeface="Arial" panose="020B0604020202020204" pitchFamily="34" charset="0"/>
              </a:rPr>
              <a:t> </a:t>
            </a:r>
            <a:r>
              <a:rPr lang="pl-PL" sz="2400" dirty="0" smtClean="0">
                <a:latin typeface="Arial" panose="020B0604020202020204" pitchFamily="34" charset="0"/>
                <a:cs typeface="Arial" panose="020B0604020202020204" pitchFamily="34" charset="0"/>
              </a:rPr>
              <a:t>     dla podmiotów sektora prywatnego do 2 lat od ogłoszenia   </a:t>
            </a:r>
            <a:br>
              <a:rPr lang="pl-PL" sz="2400" dirty="0" smtClean="0">
                <a:latin typeface="Arial" panose="020B0604020202020204" pitchFamily="34" charset="0"/>
                <a:cs typeface="Arial" panose="020B0604020202020204" pitchFamily="34" charset="0"/>
              </a:rPr>
            </a:br>
            <a:r>
              <a:rPr lang="pl-PL" sz="2400" dirty="0" smtClean="0">
                <a:latin typeface="Arial" panose="020B0604020202020204" pitchFamily="34" charset="0"/>
                <a:cs typeface="Arial" panose="020B0604020202020204" pitchFamily="34" charset="0"/>
              </a:rPr>
              <a:t>      informacji o przyznaniu dofinansowania</a:t>
            </a:r>
          </a:p>
          <a:p>
            <a:endParaRPr lang="pl-PL" sz="2400" dirty="0" smtClean="0">
              <a:latin typeface="Arial" panose="020B0604020202020204" pitchFamily="34" charset="0"/>
              <a:cs typeface="Arial" panose="020B0604020202020204" pitchFamily="34" charset="0"/>
            </a:endParaRPr>
          </a:p>
          <a:p>
            <a:pPr marL="457200" indent="-457200">
              <a:buFont typeface="Wingdings" panose="05000000000000000000" pitchFamily="2" charset="2"/>
              <a:buChar char="v"/>
            </a:pPr>
            <a:r>
              <a:rPr lang="pl-PL" sz="2400" u="sng" dirty="0" smtClean="0">
                <a:latin typeface="Arial" panose="020B0604020202020204" pitchFamily="34" charset="0"/>
                <a:cs typeface="Arial" panose="020B0604020202020204" pitchFamily="34" charset="0"/>
              </a:rPr>
              <a:t>Wprowadzenie wsparcia w utrzymaniu utworzonych miejsc</a:t>
            </a:r>
          </a:p>
          <a:p>
            <a:r>
              <a:rPr lang="pl-PL" sz="2400" dirty="0" smtClean="0">
                <a:latin typeface="Arial" panose="020B0604020202020204" pitchFamily="34" charset="0"/>
                <a:cs typeface="Arial" panose="020B0604020202020204" pitchFamily="34" charset="0"/>
              </a:rPr>
              <a:t>     dofinansowanie przez 3 lata do miejsc utworzonych w ramach programu</a:t>
            </a:r>
          </a:p>
          <a:p>
            <a:endParaRPr lang="pl-PL" sz="2400" b="1" dirty="0">
              <a:latin typeface="Arial" panose="020B0604020202020204" pitchFamily="34" charset="0"/>
              <a:cs typeface="Arial" panose="020B0604020202020204" pitchFamily="34" charset="0"/>
            </a:endParaRPr>
          </a:p>
          <a:p>
            <a:pPr algn="just"/>
            <a:endParaRPr lang="pl-PL"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8002883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4" name="pole tekstowe 3">
            <a:extLst>
              <a:ext uri="{FF2B5EF4-FFF2-40B4-BE49-F238E27FC236}">
                <a16:creationId xmlns:a16="http://schemas.microsoft.com/office/drawing/2014/main" id="{9EAE2EEA-B185-44FE-BDB1-584798601875}"/>
              </a:ext>
            </a:extLst>
          </p:cNvPr>
          <p:cNvSpPr txBox="1"/>
          <p:nvPr/>
        </p:nvSpPr>
        <p:spPr>
          <a:xfrm>
            <a:off x="1559496" y="188640"/>
            <a:ext cx="7632848" cy="584775"/>
          </a:xfrm>
          <a:prstGeom prst="rect">
            <a:avLst/>
          </a:prstGeom>
          <a:noFill/>
        </p:spPr>
        <p:txBody>
          <a:bodyPr wrap="square" rtlCol="0">
            <a:spAutoFit/>
          </a:bodyPr>
          <a:lstStyle/>
          <a:p>
            <a:r>
              <a:rPr lang="pl-PL" sz="3200" b="1" dirty="0">
                <a:latin typeface="Arial" panose="020B0604020202020204" pitchFamily="34" charset="0"/>
                <a:cs typeface="Arial" panose="020B0604020202020204" pitchFamily="34" charset="0"/>
              </a:rPr>
              <a:t>NOWY PROGRAM – NOWE ZASADY</a:t>
            </a:r>
          </a:p>
        </p:txBody>
      </p:sp>
      <p:sp>
        <p:nvSpPr>
          <p:cNvPr id="5" name="Prostokąt 4"/>
          <p:cNvSpPr/>
          <p:nvPr/>
        </p:nvSpPr>
        <p:spPr>
          <a:xfrm>
            <a:off x="263352" y="980728"/>
            <a:ext cx="9505056" cy="5262979"/>
          </a:xfrm>
          <a:prstGeom prst="rect">
            <a:avLst/>
          </a:prstGeom>
        </p:spPr>
        <p:txBody>
          <a:bodyPr wrap="square">
            <a:spAutoFit/>
          </a:bodyPr>
          <a:lstStyle/>
          <a:p>
            <a:pPr marL="457200" indent="-457200">
              <a:buFont typeface="Wingdings" panose="05000000000000000000" pitchFamily="2" charset="2"/>
              <a:buChar char="v"/>
            </a:pPr>
            <a:r>
              <a:rPr lang="pl-PL" sz="2400" u="sng" dirty="0" smtClean="0">
                <a:latin typeface="Arial" panose="020B0604020202020204" pitchFamily="34" charset="0"/>
                <a:cs typeface="Arial" panose="020B0604020202020204" pitchFamily="34" charset="0"/>
              </a:rPr>
              <a:t>Uproszczenie wnioskowania o środki </a:t>
            </a:r>
          </a:p>
          <a:p>
            <a:pPr marL="800100" lvl="1" indent="-342900">
              <a:buFont typeface="Arial" panose="020B0604020202020204" pitchFamily="34" charset="0"/>
              <a:buChar char="•"/>
            </a:pPr>
            <a:r>
              <a:rPr lang="pl-PL" sz="2400" dirty="0" smtClean="0">
                <a:latin typeface="Arial" panose="020B0604020202020204" pitchFamily="34" charset="0"/>
                <a:cs typeface="Arial" panose="020B0604020202020204" pitchFamily="34" charset="0"/>
              </a:rPr>
              <a:t>jeden </a:t>
            </a:r>
            <a:r>
              <a:rPr lang="pl-PL" sz="2400" dirty="0">
                <a:latin typeface="Arial" panose="020B0604020202020204" pitchFamily="34" charset="0"/>
                <a:cs typeface="Arial" panose="020B0604020202020204" pitchFamily="34" charset="0"/>
              </a:rPr>
              <a:t>wniosek na  dofinansowanie do tworzenia i utrzymania </a:t>
            </a:r>
            <a:r>
              <a:rPr lang="pl-PL" sz="2400" dirty="0" smtClean="0">
                <a:latin typeface="Arial" panose="020B0604020202020204" pitchFamily="34" charset="0"/>
                <a:cs typeface="Arial" panose="020B0604020202020204" pitchFamily="34" charset="0"/>
              </a:rPr>
              <a:t>miejsc</a:t>
            </a:r>
          </a:p>
          <a:p>
            <a:pPr marL="800100" lvl="1" indent="-342900">
              <a:buFont typeface="Arial" panose="020B0604020202020204" pitchFamily="34" charset="0"/>
              <a:buChar char="•"/>
            </a:pPr>
            <a:r>
              <a:rPr lang="pl-PL" sz="2400" dirty="0" smtClean="0">
                <a:latin typeface="Arial" panose="020B0604020202020204" pitchFamily="34" charset="0"/>
                <a:cs typeface="Arial" panose="020B0604020202020204" pitchFamily="34" charset="0"/>
              </a:rPr>
              <a:t>na etapie wniosku bez kalkulacji kosztów i opisu zadania </a:t>
            </a:r>
          </a:p>
          <a:p>
            <a:pPr lvl="1"/>
            <a:r>
              <a:rPr lang="pl-PL" sz="2400" dirty="0" smtClean="0">
                <a:latin typeface="Arial" panose="020B0604020202020204" pitchFamily="34" charset="0"/>
                <a:cs typeface="Arial" panose="020B0604020202020204" pitchFamily="34" charset="0"/>
              </a:rPr>
              <a:t>    co daje możliwość przygotowania się do realizacji zadania</a:t>
            </a:r>
          </a:p>
          <a:p>
            <a:pPr marL="800100" lvl="1" indent="-342900">
              <a:buFont typeface="Arial" panose="020B0604020202020204" pitchFamily="34" charset="0"/>
              <a:buChar char="•"/>
            </a:pPr>
            <a:r>
              <a:rPr lang="pl-PL" sz="2400" dirty="0">
                <a:latin typeface="Arial" panose="020B0604020202020204" pitchFamily="34" charset="0"/>
                <a:cs typeface="Arial" panose="020B0604020202020204" pitchFamily="34" charset="0"/>
              </a:rPr>
              <a:t>na etapie wniosku </a:t>
            </a:r>
            <a:r>
              <a:rPr lang="pl-PL" sz="2400" dirty="0" smtClean="0">
                <a:latin typeface="Arial" panose="020B0604020202020204" pitchFamily="34" charset="0"/>
                <a:cs typeface="Arial" panose="020B0604020202020204" pitchFamily="34" charset="0"/>
              </a:rPr>
              <a:t>niezbędne jest dysponowanie </a:t>
            </a:r>
            <a:r>
              <a:rPr lang="pl-PL" sz="2400" dirty="0">
                <a:latin typeface="Arial" panose="020B0604020202020204" pitchFamily="34" charset="0"/>
                <a:cs typeface="Arial" panose="020B0604020202020204" pitchFamily="34" charset="0"/>
              </a:rPr>
              <a:t>tytułem prawnym do </a:t>
            </a:r>
            <a:r>
              <a:rPr lang="pl-PL" sz="2400" dirty="0" smtClean="0">
                <a:latin typeface="Arial" panose="020B0604020202020204" pitchFamily="34" charset="0"/>
                <a:cs typeface="Arial" panose="020B0604020202020204" pitchFamily="34" charset="0"/>
              </a:rPr>
              <a:t>nieruchomości</a:t>
            </a:r>
          </a:p>
          <a:p>
            <a:pPr marL="800100" lvl="1" indent="-342900">
              <a:buFont typeface="Wingdings" panose="05000000000000000000" pitchFamily="2" charset="2"/>
              <a:buChar char="q"/>
            </a:pPr>
            <a:endParaRPr lang="pl-PL" sz="2400" dirty="0">
              <a:latin typeface="Arial" panose="020B0604020202020204" pitchFamily="34" charset="0"/>
              <a:cs typeface="Arial" panose="020B0604020202020204" pitchFamily="34" charset="0"/>
            </a:endParaRPr>
          </a:p>
          <a:p>
            <a:pPr marL="342900" indent="-342900">
              <a:buFont typeface="Wingdings" panose="05000000000000000000" pitchFamily="2" charset="2"/>
              <a:buChar char="v"/>
            </a:pPr>
            <a:r>
              <a:rPr lang="pl-PL" sz="2400" u="sng" dirty="0" smtClean="0">
                <a:latin typeface="Arial" panose="020B0604020202020204" pitchFamily="34" charset="0"/>
                <a:cs typeface="Arial" panose="020B0604020202020204" pitchFamily="34" charset="0"/>
              </a:rPr>
              <a:t>Brak wkładu własnego</a:t>
            </a:r>
          </a:p>
          <a:p>
            <a:r>
              <a:rPr lang="pl-PL" sz="2400" dirty="0">
                <a:latin typeface="Arial" panose="020B0604020202020204" pitchFamily="34" charset="0"/>
                <a:cs typeface="Arial" panose="020B0604020202020204" pitchFamily="34" charset="0"/>
              </a:rPr>
              <a:t> </a:t>
            </a:r>
            <a:r>
              <a:rPr lang="pl-PL" sz="2400" dirty="0" smtClean="0">
                <a:latin typeface="Arial" panose="020B0604020202020204" pitchFamily="34" charset="0"/>
                <a:cs typeface="Arial" panose="020B0604020202020204" pitchFamily="34" charset="0"/>
              </a:rPr>
              <a:t>   Środki z programu mogą pokryć do 100% kosztów zadania </a:t>
            </a:r>
          </a:p>
          <a:p>
            <a:pPr marL="342900" indent="-342900">
              <a:buFont typeface="Wingdings" panose="05000000000000000000" pitchFamily="2" charset="2"/>
              <a:buChar char="v"/>
            </a:pPr>
            <a:endParaRPr lang="pl-PL" sz="2400" u="sng" dirty="0">
              <a:latin typeface="Arial" panose="020B0604020202020204" pitchFamily="34" charset="0"/>
              <a:cs typeface="Arial" panose="020B0604020202020204" pitchFamily="34" charset="0"/>
            </a:endParaRPr>
          </a:p>
          <a:p>
            <a:pPr marL="342900" indent="-342900">
              <a:buFont typeface="Wingdings" panose="05000000000000000000" pitchFamily="2" charset="2"/>
              <a:buChar char="v"/>
            </a:pPr>
            <a:r>
              <a:rPr lang="pl-PL" sz="2400" u="sng" dirty="0" smtClean="0">
                <a:latin typeface="Arial" panose="020B0604020202020204" pitchFamily="34" charset="0"/>
                <a:cs typeface="Arial" panose="020B0604020202020204" pitchFamily="34" charset="0"/>
              </a:rPr>
              <a:t>Uproszczenie rozliczenia środków </a:t>
            </a:r>
            <a:r>
              <a:rPr lang="pl-PL" sz="2400" dirty="0" smtClean="0">
                <a:latin typeface="Arial" panose="020B0604020202020204" pitchFamily="34" charset="0"/>
                <a:cs typeface="Arial" panose="020B0604020202020204" pitchFamily="34" charset="0"/>
              </a:rPr>
              <a:t>dla ostatecznego odbiorcy wsparcia</a:t>
            </a:r>
          </a:p>
          <a:p>
            <a:pPr marL="342900" indent="-342900">
              <a:buFont typeface="Wingdings" panose="05000000000000000000" pitchFamily="2" charset="2"/>
              <a:buChar char="v"/>
            </a:pPr>
            <a:endParaRPr lang="pl-PL" sz="2400" b="1" dirty="0" smtClean="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5354454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5" name="pole tekstowe 4">
            <a:extLst>
              <a:ext uri="{FF2B5EF4-FFF2-40B4-BE49-F238E27FC236}">
                <a16:creationId xmlns:a16="http://schemas.microsoft.com/office/drawing/2014/main" id="{014920A6-DDFF-4D43-B846-5D3C97D1A6EB}"/>
              </a:ext>
            </a:extLst>
          </p:cNvPr>
          <p:cNvSpPr txBox="1"/>
          <p:nvPr/>
        </p:nvSpPr>
        <p:spPr>
          <a:xfrm>
            <a:off x="1271464" y="46366"/>
            <a:ext cx="7632848" cy="646331"/>
          </a:xfrm>
          <a:prstGeom prst="rect">
            <a:avLst/>
          </a:prstGeom>
          <a:noFill/>
        </p:spPr>
        <p:txBody>
          <a:bodyPr wrap="square" rtlCol="0">
            <a:spAutoFit/>
          </a:bodyPr>
          <a:lstStyle/>
          <a:p>
            <a:pPr algn="ctr"/>
            <a:r>
              <a:rPr lang="pl-PL" sz="3600" b="1" dirty="0" smtClean="0"/>
              <a:t>PODZIAŁ ŚRODKÓW: 3 ETAPY 1 NABÓR</a:t>
            </a:r>
            <a:endParaRPr lang="pl-PL" sz="3600" b="1" dirty="0"/>
          </a:p>
        </p:txBody>
      </p:sp>
      <p:graphicFrame>
        <p:nvGraphicFramePr>
          <p:cNvPr id="2" name="Symbol zastępczy zawartości 1"/>
          <p:cNvGraphicFramePr>
            <a:graphicFrameLocks noGrp="1"/>
          </p:cNvGraphicFramePr>
          <p:nvPr>
            <p:ph idx="1"/>
            <p:extLst>
              <p:ext uri="{D42A27DB-BD31-4B8C-83A1-F6EECF244321}">
                <p14:modId xmlns:p14="http://schemas.microsoft.com/office/powerpoint/2010/main" val="3966655819"/>
              </p:ext>
            </p:extLst>
          </p:nvPr>
        </p:nvGraphicFramePr>
        <p:xfrm>
          <a:off x="191344" y="692698"/>
          <a:ext cx="9649071" cy="5353966"/>
        </p:xfrm>
        <a:graphic>
          <a:graphicData uri="http://schemas.openxmlformats.org/drawingml/2006/table">
            <a:tbl>
              <a:tblPr firstRow="1" bandRow="1">
                <a:tableStyleId>{0505E3EF-67EA-436B-97B2-0124C06EBD24}</a:tableStyleId>
              </a:tblPr>
              <a:tblGrid>
                <a:gridCol w="936104">
                  <a:extLst>
                    <a:ext uri="{9D8B030D-6E8A-4147-A177-3AD203B41FA5}">
                      <a16:colId xmlns:a16="http://schemas.microsoft.com/office/drawing/2014/main" val="2217440152"/>
                    </a:ext>
                  </a:extLst>
                </a:gridCol>
                <a:gridCol w="4111103">
                  <a:extLst>
                    <a:ext uri="{9D8B030D-6E8A-4147-A177-3AD203B41FA5}">
                      <a16:colId xmlns:a16="http://schemas.microsoft.com/office/drawing/2014/main" val="499802134"/>
                    </a:ext>
                  </a:extLst>
                </a:gridCol>
                <a:gridCol w="4601864">
                  <a:extLst>
                    <a:ext uri="{9D8B030D-6E8A-4147-A177-3AD203B41FA5}">
                      <a16:colId xmlns:a16="http://schemas.microsoft.com/office/drawing/2014/main" val="3755225896"/>
                    </a:ext>
                  </a:extLst>
                </a:gridCol>
              </a:tblGrid>
              <a:tr h="399720">
                <a:tc>
                  <a:txBody>
                    <a:bodyPr/>
                    <a:lstStyle/>
                    <a:p>
                      <a:pPr algn="ctr"/>
                      <a:r>
                        <a:rPr lang="pl-PL" sz="2000" dirty="0" smtClean="0"/>
                        <a:t>ETAP</a:t>
                      </a:r>
                      <a:endParaRPr lang="pl-PL" sz="2000" dirty="0">
                        <a:solidFill>
                          <a:srgbClr val="0070C0"/>
                        </a:solidFill>
                        <a:latin typeface="Arial" panose="020B0604020202020204" pitchFamily="34" charset="0"/>
                        <a:cs typeface="Arial" panose="020B0604020202020204" pitchFamily="34" charset="0"/>
                      </a:endParaRPr>
                    </a:p>
                  </a:txBody>
                  <a:tcPr/>
                </a:tc>
                <a:tc>
                  <a:txBody>
                    <a:bodyPr/>
                    <a:lstStyle/>
                    <a:p>
                      <a:pPr algn="ctr"/>
                      <a:r>
                        <a:rPr lang="pl-PL" sz="2000" dirty="0" smtClean="0"/>
                        <a:t>ODBIORCA OSTATECZNY</a:t>
                      </a:r>
                      <a:endParaRPr lang="pl-PL" sz="2000" dirty="0">
                        <a:solidFill>
                          <a:srgbClr val="0070C0"/>
                        </a:solidFill>
                        <a:latin typeface="Arial" panose="020B0604020202020204" pitchFamily="34" charset="0"/>
                        <a:cs typeface="Arial" panose="020B0604020202020204" pitchFamily="34" charset="0"/>
                      </a:endParaRPr>
                    </a:p>
                  </a:txBody>
                  <a:tcPr/>
                </a:tc>
                <a:tc>
                  <a:txBody>
                    <a:bodyPr/>
                    <a:lstStyle/>
                    <a:p>
                      <a:pPr algn="ctr"/>
                      <a:r>
                        <a:rPr lang="pl-PL" sz="2000" dirty="0" smtClean="0"/>
                        <a:t>ŚRODKI</a:t>
                      </a:r>
                      <a:endParaRPr lang="pl-PL" sz="2000" dirty="0">
                        <a:solidFill>
                          <a:srgbClr val="0070C0"/>
                        </a:solidFill>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942868812"/>
                  </a:ext>
                </a:extLst>
              </a:tr>
              <a:tr h="877670">
                <a:tc>
                  <a:txBody>
                    <a:bodyPr/>
                    <a:lstStyle/>
                    <a:p>
                      <a:r>
                        <a:rPr lang="pl-PL" sz="1800" dirty="0" smtClean="0"/>
                        <a:t>1</a:t>
                      </a:r>
                      <a:endParaRPr lang="pl-PL" sz="1800" dirty="0">
                        <a:solidFill>
                          <a:schemeClr val="tx1"/>
                        </a:solidFill>
                        <a:latin typeface="Arial" panose="020B0604020202020204" pitchFamily="34" charset="0"/>
                        <a:cs typeface="Arial" panose="020B0604020202020204" pitchFamily="34" charset="0"/>
                      </a:endParaRPr>
                    </a:p>
                  </a:txBody>
                  <a:tcPr/>
                </a:tc>
                <a:tc>
                  <a:txBody>
                    <a:bodyPr/>
                    <a:lstStyle/>
                    <a:p>
                      <a:r>
                        <a:rPr lang="pl-PL" sz="1800" dirty="0" smtClean="0"/>
                        <a:t>GMINY</a:t>
                      </a:r>
                      <a:endParaRPr lang="pl-PL" sz="1800" dirty="0">
                        <a:solidFill>
                          <a:schemeClr val="tx1"/>
                        </a:solidFill>
                        <a:latin typeface="Arial" panose="020B0604020202020204" pitchFamily="34" charset="0"/>
                        <a:cs typeface="Arial" panose="020B0604020202020204" pitchFamily="34" charset="0"/>
                      </a:endParaRPr>
                    </a:p>
                  </a:txBody>
                  <a:tcPr/>
                </a:tc>
                <a:tc>
                  <a:txBody>
                    <a:bodyPr/>
                    <a:lstStyle/>
                    <a:p>
                      <a:r>
                        <a:rPr lang="pl-PL" sz="1800" dirty="0" smtClean="0"/>
                        <a:t>PRZYZNANE ALGORYTMEM</a:t>
                      </a:r>
                      <a:r>
                        <a:rPr lang="pl-PL" sz="1800" baseline="0" dirty="0" smtClean="0"/>
                        <a:t> </a:t>
                      </a:r>
                      <a:r>
                        <a:rPr lang="pl-PL" sz="1800" b="0" baseline="0" dirty="0" smtClean="0"/>
                        <a:t>KAŻDEJ GMINIE </a:t>
                      </a:r>
                    </a:p>
                    <a:p>
                      <a:pPr algn="ctr"/>
                      <a:r>
                        <a:rPr lang="pl-PL" sz="1800" b="0" baseline="0" dirty="0" smtClean="0"/>
                        <a:t>W WOJEWÓDZTWIE</a:t>
                      </a:r>
                    </a:p>
                    <a:p>
                      <a:pPr algn="ctr"/>
                      <a:r>
                        <a:rPr lang="pl-PL" sz="1800" b="0" i="0" baseline="0" dirty="0" smtClean="0">
                          <a:solidFill>
                            <a:schemeClr val="tx1"/>
                          </a:solidFill>
                          <a:latin typeface="Arial" panose="020B0604020202020204" pitchFamily="34" charset="0"/>
                          <a:cs typeface="Arial" panose="020B0604020202020204" pitchFamily="34" charset="0"/>
                        </a:rPr>
                        <a:t>Środki przyznane algorytmem są zagwarantowane</a:t>
                      </a:r>
                    </a:p>
                  </a:txBody>
                  <a:tcPr/>
                </a:tc>
                <a:extLst>
                  <a:ext uri="{0D108BD9-81ED-4DB2-BD59-A6C34878D82A}">
                    <a16:rowId xmlns:a16="http://schemas.microsoft.com/office/drawing/2014/main" val="3317828601"/>
                  </a:ext>
                </a:extLst>
              </a:tr>
              <a:tr h="614369">
                <a:tc gridSpan="3">
                  <a:txBody>
                    <a:bodyPr/>
                    <a:lstStyle/>
                    <a:p>
                      <a:r>
                        <a:rPr lang="pl-PL" sz="1800" dirty="0" smtClean="0"/>
                        <a:t>gdy</a:t>
                      </a:r>
                      <a:r>
                        <a:rPr lang="pl-PL" sz="1800" baseline="0" dirty="0" smtClean="0"/>
                        <a:t> gminy nie zdecydują się skorzystać z zabezpieczonych dla nich środków,          </a:t>
                      </a:r>
                      <a:br>
                        <a:rPr lang="pl-PL" sz="1800" baseline="0" dirty="0" smtClean="0"/>
                      </a:br>
                      <a:r>
                        <a:rPr lang="pl-PL" sz="1800" baseline="0" dirty="0" smtClean="0"/>
                        <a:t>środki przejdą do etapu 2</a:t>
                      </a:r>
                      <a:endParaRPr lang="pl-PL" sz="1800" dirty="0">
                        <a:latin typeface="Arial" panose="020B0604020202020204" pitchFamily="34" charset="0"/>
                        <a:cs typeface="Arial" panose="020B0604020202020204" pitchFamily="34" charset="0"/>
                      </a:endParaRPr>
                    </a:p>
                  </a:txBody>
                  <a:tcPr/>
                </a:tc>
                <a:tc hMerge="1">
                  <a:txBody>
                    <a:bodyPr/>
                    <a:lstStyle/>
                    <a:p>
                      <a:endParaRPr lang="pl-PL" dirty="0">
                        <a:latin typeface="Arial" panose="020B0604020202020204" pitchFamily="34" charset="0"/>
                        <a:cs typeface="Arial" panose="020B0604020202020204" pitchFamily="34" charset="0"/>
                      </a:endParaRPr>
                    </a:p>
                  </a:txBody>
                  <a:tcPr/>
                </a:tc>
                <a:tc hMerge="1">
                  <a:txBody>
                    <a:bodyPr/>
                    <a:lstStyle/>
                    <a:p>
                      <a:endParaRPr lang="pl-PL"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403092601"/>
                  </a:ext>
                </a:extLst>
              </a:tr>
              <a:tr h="1659910">
                <a:tc>
                  <a:txBody>
                    <a:bodyPr/>
                    <a:lstStyle/>
                    <a:p>
                      <a:r>
                        <a:rPr lang="pl-PL" sz="1800" dirty="0" smtClean="0"/>
                        <a:t>2</a:t>
                      </a:r>
                      <a:endParaRPr lang="pl-PL" sz="1800" dirty="0">
                        <a:latin typeface="Arial" panose="020B0604020202020204" pitchFamily="34" charset="0"/>
                        <a:cs typeface="Arial" panose="020B0604020202020204" pitchFamily="34" charset="0"/>
                      </a:endParaRPr>
                    </a:p>
                  </a:txBody>
                  <a:tcPr/>
                </a:tc>
                <a:tc>
                  <a:txBody>
                    <a:bodyPr/>
                    <a:lstStyle/>
                    <a:p>
                      <a:r>
                        <a:rPr lang="pl-PL" sz="1800" dirty="0" smtClean="0"/>
                        <a:t>JEDNOSTKI</a:t>
                      </a:r>
                      <a:r>
                        <a:rPr lang="pl-PL" sz="1800" baseline="0" dirty="0" smtClean="0"/>
                        <a:t> SAMORZĄDU, INSTYTUCJE PUBLICZNE, OSOBY FIZYCZNE, OSOBY PRAWNE, JEDNOSTKI ORGANIZACYJNE NIEPOSIADAJACE OSOBOWOŚCI PRAWNEJ</a:t>
                      </a:r>
                    </a:p>
                    <a:p>
                      <a:r>
                        <a:rPr lang="pl-PL" sz="1800" baseline="0" dirty="0" smtClean="0"/>
                        <a:t>(ZASADA PIERWSZEŃSTWA GMIN)</a:t>
                      </a:r>
                      <a:endParaRPr lang="pl-PL" sz="1800" i="0" baseline="0" dirty="0" smtClean="0">
                        <a:latin typeface="Arial" panose="020B0604020202020204" pitchFamily="34" charset="0"/>
                        <a:cs typeface="Arial" panose="020B0604020202020204" pitchFamily="34" charset="0"/>
                      </a:endParaRPr>
                    </a:p>
                  </a:txBody>
                  <a:tcPr/>
                </a:tc>
                <a:tc>
                  <a:txBody>
                    <a:bodyPr/>
                    <a:lstStyle/>
                    <a:p>
                      <a:pPr marL="0" algn="l" defTabSz="914400" rtl="0" eaLnBrk="1" latinLnBrk="0" hangingPunct="1"/>
                      <a:r>
                        <a:rPr lang="pl-PL" sz="1800" kern="1200" dirty="0" smtClean="0"/>
                        <a:t>PRZYZNAWANE NA WNIOSKI DOT.</a:t>
                      </a:r>
                      <a:r>
                        <a:rPr lang="pl-PL" sz="1800" kern="1200" baseline="0" dirty="0" smtClean="0"/>
                        <a:t> </a:t>
                      </a:r>
                      <a:r>
                        <a:rPr lang="pl-PL" sz="1800" kern="1200" dirty="0" smtClean="0"/>
                        <a:t>UTWORZENIA MIEJSC W GMINACH GDZIE NIE FUNKCJONUJĄ ŻADNE INSTYTUCJE OPIEKI</a:t>
                      </a:r>
                      <a:endParaRPr lang="pl-PL" sz="1800" kern="1200" dirty="0">
                        <a:solidFill>
                          <a:schemeClr val="tx1"/>
                        </a:solidFill>
                        <a:latin typeface="Arial" panose="020B0604020202020204" pitchFamily="34" charset="0"/>
                        <a:ea typeface="+mn-ea"/>
                        <a:cs typeface="Arial" panose="020B0604020202020204" pitchFamily="34" charset="0"/>
                      </a:endParaRPr>
                    </a:p>
                  </a:txBody>
                  <a:tcPr/>
                </a:tc>
                <a:extLst>
                  <a:ext uri="{0D108BD9-81ED-4DB2-BD59-A6C34878D82A}">
                    <a16:rowId xmlns:a16="http://schemas.microsoft.com/office/drawing/2014/main" val="757371794"/>
                  </a:ext>
                </a:extLst>
              </a:tr>
              <a:tr h="351068">
                <a:tc gridSpan="3">
                  <a:txBody>
                    <a:bodyPr/>
                    <a:lstStyle/>
                    <a:p>
                      <a:r>
                        <a:rPr lang="pl-PL" sz="1800" kern="1200" baseline="0" dirty="0" smtClean="0"/>
                        <a:t>gdy pozostaną środki przejdą do etapu 3</a:t>
                      </a:r>
                      <a:endParaRPr lang="pl-PL" sz="1800" kern="1200" baseline="0" dirty="0">
                        <a:solidFill>
                          <a:schemeClr val="dk1"/>
                        </a:solidFill>
                        <a:latin typeface="Arial" panose="020B0604020202020204" pitchFamily="34" charset="0"/>
                        <a:ea typeface="+mn-ea"/>
                        <a:cs typeface="Arial" panose="020B0604020202020204" pitchFamily="34" charset="0"/>
                      </a:endParaRPr>
                    </a:p>
                  </a:txBody>
                  <a:tcPr/>
                </a:tc>
                <a:tc hMerge="1">
                  <a:txBody>
                    <a:bodyPr/>
                    <a:lstStyle/>
                    <a:p>
                      <a:endParaRPr lang="pl-PL" dirty="0"/>
                    </a:p>
                  </a:txBody>
                  <a:tcPr/>
                </a:tc>
                <a:tc hMerge="1">
                  <a:txBody>
                    <a:bodyPr/>
                    <a:lstStyle/>
                    <a:p>
                      <a:endParaRPr lang="pl-PL" dirty="0"/>
                    </a:p>
                  </a:txBody>
                  <a:tcPr/>
                </a:tc>
                <a:extLst>
                  <a:ext uri="{0D108BD9-81ED-4DB2-BD59-A6C34878D82A}">
                    <a16:rowId xmlns:a16="http://schemas.microsoft.com/office/drawing/2014/main" val="2703649582"/>
                  </a:ext>
                </a:extLst>
              </a:tr>
              <a:tr h="1099776">
                <a:tc>
                  <a:txBody>
                    <a:bodyPr/>
                    <a:lstStyle/>
                    <a:p>
                      <a:r>
                        <a:rPr lang="pl-PL" sz="1800" dirty="0" smtClean="0"/>
                        <a:t>3</a:t>
                      </a:r>
                      <a:endParaRPr lang="pl-PL" sz="1800" dirty="0">
                        <a:latin typeface="Arial" panose="020B0604020202020204" pitchFamily="34" charset="0"/>
                        <a:cs typeface="Arial" panose="020B0604020202020204" pitchFamily="34" charset="0"/>
                      </a:endParaRPr>
                    </a:p>
                  </a:txBody>
                  <a:tcPr/>
                </a:tc>
                <a:tc>
                  <a:txBody>
                    <a:bodyPr/>
                    <a:lstStyle/>
                    <a:p>
                      <a:r>
                        <a:rPr lang="pl-PL" sz="1800" kern="1200" baseline="0" dirty="0" smtClean="0"/>
                        <a:t>JST I PODMIOTY INNE NIŻ JST </a:t>
                      </a:r>
                    </a:p>
                    <a:p>
                      <a:pPr marL="0" marR="0" lvl="0" indent="0" algn="l" defTabSz="914400" rtl="0" eaLnBrk="1" fontAlgn="auto" latinLnBrk="0" hangingPunct="1">
                        <a:lnSpc>
                          <a:spcPct val="100000"/>
                        </a:lnSpc>
                        <a:spcBef>
                          <a:spcPts val="0"/>
                        </a:spcBef>
                        <a:spcAft>
                          <a:spcPts val="0"/>
                        </a:spcAft>
                        <a:buClrTx/>
                        <a:buSzTx/>
                        <a:buFontTx/>
                        <a:buNone/>
                        <a:tabLst/>
                        <a:defRPr/>
                      </a:pPr>
                      <a:r>
                        <a:rPr lang="pl-PL" sz="1800" baseline="0" dirty="0" smtClean="0"/>
                        <a:t>(ZASADA PIERWSZEŃSTWA GMIN)</a:t>
                      </a:r>
                      <a:endParaRPr lang="pl-PL" sz="1800" dirty="0" smtClean="0"/>
                    </a:p>
                    <a:p>
                      <a:endParaRPr lang="pl-PL" sz="1800" kern="1200" baseline="0" dirty="0">
                        <a:solidFill>
                          <a:schemeClr val="dk1"/>
                        </a:solidFill>
                        <a:latin typeface="Arial" panose="020B0604020202020204" pitchFamily="34" charset="0"/>
                        <a:ea typeface="+mn-ea"/>
                        <a:cs typeface="Arial" panose="020B0604020202020204" pitchFamily="34" charset="0"/>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pl-PL" sz="1800" kern="1200" dirty="0" smtClean="0"/>
                        <a:t>PRZYZNAWANE NA WNIOSKI DOT. UTWORZENIA MIEJSC NA DODATKOWE MIEJSCA OPIEKI</a:t>
                      </a:r>
                      <a:endParaRPr lang="pl-PL" sz="1800" kern="1200" dirty="0" smtClean="0">
                        <a:solidFill>
                          <a:schemeClr val="tx1"/>
                        </a:solidFill>
                        <a:latin typeface="Arial" panose="020B0604020202020204" pitchFamily="34" charset="0"/>
                        <a:ea typeface="+mn-ea"/>
                        <a:cs typeface="Arial" panose="020B0604020202020204" pitchFamily="34" charset="0"/>
                      </a:endParaRPr>
                    </a:p>
                  </a:txBody>
                  <a:tcPr/>
                </a:tc>
                <a:extLst>
                  <a:ext uri="{0D108BD9-81ED-4DB2-BD59-A6C34878D82A}">
                    <a16:rowId xmlns:a16="http://schemas.microsoft.com/office/drawing/2014/main" val="3757337628"/>
                  </a:ext>
                </a:extLst>
              </a:tr>
            </a:tbl>
          </a:graphicData>
        </a:graphic>
      </p:graphicFrame>
    </p:spTree>
    <p:extLst>
      <p:ext uri="{BB962C8B-B14F-4D97-AF65-F5344CB8AC3E}">
        <p14:creationId xmlns:p14="http://schemas.microsoft.com/office/powerpoint/2010/main" val="30477524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4" name="pole tekstowe 3">
            <a:extLst>
              <a:ext uri="{FF2B5EF4-FFF2-40B4-BE49-F238E27FC236}">
                <a16:creationId xmlns:a16="http://schemas.microsoft.com/office/drawing/2014/main" id="{9EAE2EEA-B185-44FE-BDB1-584798601875}"/>
              </a:ext>
            </a:extLst>
          </p:cNvPr>
          <p:cNvSpPr txBox="1"/>
          <p:nvPr/>
        </p:nvSpPr>
        <p:spPr>
          <a:xfrm>
            <a:off x="2711624" y="188640"/>
            <a:ext cx="5184576" cy="584775"/>
          </a:xfrm>
          <a:prstGeom prst="rect">
            <a:avLst/>
          </a:prstGeom>
          <a:noFill/>
        </p:spPr>
        <p:txBody>
          <a:bodyPr wrap="square" rtlCol="0">
            <a:spAutoFit/>
          </a:bodyPr>
          <a:lstStyle/>
          <a:p>
            <a:r>
              <a:rPr lang="pl-PL" sz="3200" b="1" dirty="0" smtClean="0">
                <a:latin typeface="Arial" panose="020B0604020202020204" pitchFamily="34" charset="0"/>
                <a:cs typeface="Arial" panose="020B0604020202020204" pitchFamily="34" charset="0"/>
              </a:rPr>
              <a:t>SKŁADANIE WNIOSKÓW</a:t>
            </a:r>
            <a:endParaRPr lang="pl-PL" sz="3200" b="1" dirty="0">
              <a:latin typeface="Arial" panose="020B0604020202020204" pitchFamily="34" charset="0"/>
              <a:cs typeface="Arial" panose="020B0604020202020204" pitchFamily="34" charset="0"/>
            </a:endParaRPr>
          </a:p>
        </p:txBody>
      </p:sp>
      <p:sp>
        <p:nvSpPr>
          <p:cNvPr id="5" name="Prostokąt 4"/>
          <p:cNvSpPr/>
          <p:nvPr/>
        </p:nvSpPr>
        <p:spPr>
          <a:xfrm>
            <a:off x="407368" y="908720"/>
            <a:ext cx="9505056" cy="5324535"/>
          </a:xfrm>
          <a:prstGeom prst="rect">
            <a:avLst/>
          </a:prstGeom>
        </p:spPr>
        <p:txBody>
          <a:bodyPr wrap="square">
            <a:spAutoFit/>
          </a:bodyPr>
          <a:lstStyle/>
          <a:p>
            <a:r>
              <a:rPr lang="pl-PL" dirty="0" smtClean="0">
                <a:latin typeface="Arial" panose="020B0604020202020204" pitchFamily="34" charset="0"/>
                <a:cs typeface="Arial" panose="020B0604020202020204" pitchFamily="34" charset="0"/>
              </a:rPr>
              <a:t>Podmioty inne niż </a:t>
            </a:r>
            <a:r>
              <a:rPr lang="pl-PL" dirty="0" err="1" smtClean="0">
                <a:latin typeface="Arial" panose="020B0604020202020204" pitchFamily="34" charset="0"/>
                <a:cs typeface="Arial" panose="020B0604020202020204" pitchFamily="34" charset="0"/>
              </a:rPr>
              <a:t>jst</a:t>
            </a:r>
            <a:r>
              <a:rPr lang="pl-PL" dirty="0" smtClean="0">
                <a:latin typeface="Arial" panose="020B0604020202020204" pitchFamily="34" charset="0"/>
                <a:cs typeface="Arial" panose="020B0604020202020204" pitchFamily="34" charset="0"/>
              </a:rPr>
              <a:t> - za pomocą formularza na Portalu </a:t>
            </a:r>
            <a:r>
              <a:rPr lang="pl-PL" dirty="0" err="1" smtClean="0">
                <a:latin typeface="Arial" panose="020B0604020202020204" pitchFamily="34" charset="0"/>
                <a:cs typeface="Arial" panose="020B0604020202020204" pitchFamily="34" charset="0"/>
              </a:rPr>
              <a:t>Informacyjno</a:t>
            </a:r>
            <a:r>
              <a:rPr lang="pl-PL" dirty="0" smtClean="0">
                <a:latin typeface="Arial" panose="020B0604020202020204" pitchFamily="34" charset="0"/>
                <a:cs typeface="Arial" panose="020B0604020202020204" pitchFamily="34" charset="0"/>
              </a:rPr>
              <a:t> – Usługowym </a:t>
            </a:r>
            <a:r>
              <a:rPr lang="pl-PL" dirty="0" err="1" smtClean="0">
                <a:latin typeface="Arial" panose="020B0604020202020204" pitchFamily="34" charset="0"/>
                <a:cs typeface="Arial" panose="020B0604020202020204" pitchFamily="34" charset="0"/>
              </a:rPr>
              <a:t>Emp@tia</a:t>
            </a:r>
            <a:endParaRPr lang="pl-PL" dirty="0">
              <a:latin typeface="Arial" panose="020B0604020202020204" pitchFamily="34" charset="0"/>
              <a:cs typeface="Arial" panose="020B0604020202020204" pitchFamily="34" charset="0"/>
            </a:endParaRPr>
          </a:p>
          <a:p>
            <a:r>
              <a:rPr lang="pl-PL" dirty="0">
                <a:latin typeface="Arial" panose="020B0604020202020204" pitchFamily="34" charset="0"/>
                <a:cs typeface="Arial" panose="020B0604020202020204" pitchFamily="34" charset="0"/>
              </a:rPr>
              <a:t>w</a:t>
            </a:r>
            <a:r>
              <a:rPr lang="pl-PL" dirty="0" smtClean="0">
                <a:latin typeface="Arial" panose="020B0604020202020204" pitchFamily="34" charset="0"/>
                <a:cs typeface="Arial" panose="020B0604020202020204" pitchFamily="34" charset="0"/>
              </a:rPr>
              <a:t> terminie 4 tygodni od dnia ogłoszenia </a:t>
            </a:r>
            <a:r>
              <a:rPr lang="pl-PL" dirty="0">
                <a:latin typeface="Arial" panose="020B0604020202020204" pitchFamily="34" charset="0"/>
                <a:cs typeface="Arial" panose="020B0604020202020204" pitchFamily="34" charset="0"/>
              </a:rPr>
              <a:t>Programu, </a:t>
            </a:r>
            <a:r>
              <a:rPr lang="pl-PL" dirty="0" smtClean="0">
                <a:latin typeface="Arial" panose="020B0604020202020204" pitchFamily="34" charset="0"/>
                <a:cs typeface="Arial" panose="020B0604020202020204" pitchFamily="34" charset="0"/>
              </a:rPr>
              <a:t>tj. od </a:t>
            </a:r>
            <a:r>
              <a:rPr lang="pl-PL" dirty="0">
                <a:latin typeface="Arial" panose="020B0604020202020204" pitchFamily="34" charset="0"/>
                <a:cs typeface="Arial" panose="020B0604020202020204" pitchFamily="34" charset="0"/>
              </a:rPr>
              <a:t>19 stycznia 2023 r. do 19 lutego </a:t>
            </a:r>
            <a:r>
              <a:rPr lang="pl-PL" dirty="0" smtClean="0">
                <a:latin typeface="Arial" panose="020B0604020202020204" pitchFamily="34" charset="0"/>
                <a:cs typeface="Arial" panose="020B0604020202020204" pitchFamily="34" charset="0"/>
              </a:rPr>
              <a:t>2023 r.</a:t>
            </a:r>
          </a:p>
          <a:p>
            <a:endParaRPr lang="pl-PL" sz="1000" dirty="0" smtClean="0">
              <a:latin typeface="Arial" panose="020B0604020202020204" pitchFamily="34" charset="0"/>
              <a:cs typeface="Arial" panose="020B0604020202020204" pitchFamily="34" charset="0"/>
            </a:endParaRPr>
          </a:p>
          <a:p>
            <a:r>
              <a:rPr lang="pl-PL" b="1" dirty="0">
                <a:latin typeface="Arial" panose="020B0604020202020204" pitchFamily="34" charset="0"/>
                <a:cs typeface="Arial" panose="020B0604020202020204" pitchFamily="34" charset="0"/>
              </a:rPr>
              <a:t>J</a:t>
            </a:r>
            <a:r>
              <a:rPr lang="pl-PL" b="1" dirty="0" smtClean="0">
                <a:latin typeface="Arial" panose="020B0604020202020204" pitchFamily="34" charset="0"/>
                <a:cs typeface="Arial" panose="020B0604020202020204" pitchFamily="34" charset="0"/>
              </a:rPr>
              <a:t>eden wniosek:</a:t>
            </a:r>
          </a:p>
          <a:p>
            <a:pPr marL="342900" indent="-342900">
              <a:buFont typeface="Arial" panose="020B0604020202020204" pitchFamily="34" charset="0"/>
              <a:buChar char="•"/>
            </a:pPr>
            <a:r>
              <a:rPr lang="pl-PL" dirty="0">
                <a:latin typeface="Arial" panose="020B0604020202020204" pitchFamily="34" charset="0"/>
                <a:cs typeface="Arial" panose="020B0604020202020204" pitchFamily="34" charset="0"/>
              </a:rPr>
              <a:t>n</a:t>
            </a:r>
            <a:r>
              <a:rPr lang="pl-PL" dirty="0" smtClean="0">
                <a:latin typeface="Arial" panose="020B0604020202020204" pitchFamily="34" charset="0"/>
                <a:cs typeface="Arial" panose="020B0604020202020204" pitchFamily="34" charset="0"/>
              </a:rPr>
              <a:t>a wszystkie tworzone miejsca </a:t>
            </a:r>
            <a:r>
              <a:rPr lang="pl-PL" dirty="0">
                <a:latin typeface="Arial" panose="020B0604020202020204" pitchFamily="34" charset="0"/>
                <a:cs typeface="Arial" panose="020B0604020202020204" pitchFamily="34" charset="0"/>
              </a:rPr>
              <a:t>opieki w ramach jednego </a:t>
            </a:r>
            <a:r>
              <a:rPr lang="pl-PL" dirty="0" smtClean="0">
                <a:latin typeface="Arial" panose="020B0604020202020204" pitchFamily="34" charset="0"/>
                <a:cs typeface="Arial" panose="020B0604020202020204" pitchFamily="34" charset="0"/>
              </a:rPr>
              <a:t>województwa </a:t>
            </a:r>
          </a:p>
          <a:p>
            <a:pPr marL="342900" indent="-342900">
              <a:buFont typeface="Arial" panose="020B0604020202020204" pitchFamily="34" charset="0"/>
              <a:buChar char="•"/>
            </a:pPr>
            <a:r>
              <a:rPr lang="pl-PL" dirty="0" smtClean="0">
                <a:latin typeface="Arial" panose="020B0604020202020204" pitchFamily="34" charset="0"/>
                <a:cs typeface="Arial" panose="020B0604020202020204" pitchFamily="34" charset="0"/>
              </a:rPr>
              <a:t>środki </a:t>
            </a:r>
            <a:r>
              <a:rPr lang="pl-PL" dirty="0">
                <a:latin typeface="Arial" panose="020B0604020202020204" pitchFamily="34" charset="0"/>
                <a:cs typeface="Arial" panose="020B0604020202020204" pitchFamily="34" charset="0"/>
              </a:rPr>
              <a:t>z KPO </a:t>
            </a:r>
            <a:r>
              <a:rPr lang="pl-PL" dirty="0" smtClean="0">
                <a:latin typeface="Arial" panose="020B0604020202020204" pitchFamily="34" charset="0"/>
                <a:cs typeface="Arial" panose="020B0604020202020204" pitchFamily="34" charset="0"/>
              </a:rPr>
              <a:t>/ FERS / budżetu państwa (VAT do KPO)</a:t>
            </a:r>
          </a:p>
          <a:p>
            <a:pPr marL="342900" indent="-342900">
              <a:buFont typeface="Arial" panose="020B0604020202020204" pitchFamily="34" charset="0"/>
              <a:buChar char="•"/>
            </a:pPr>
            <a:r>
              <a:rPr lang="pl-PL" dirty="0">
                <a:latin typeface="Arial" panose="020B0604020202020204" pitchFamily="34" charset="0"/>
                <a:cs typeface="Arial" panose="020B0604020202020204" pitchFamily="34" charset="0"/>
              </a:rPr>
              <a:t>n</a:t>
            </a:r>
            <a:r>
              <a:rPr lang="pl-PL" dirty="0" smtClean="0">
                <a:latin typeface="Arial" panose="020B0604020202020204" pitchFamily="34" charset="0"/>
                <a:cs typeface="Arial" panose="020B0604020202020204" pitchFamily="34" charset="0"/>
              </a:rPr>
              <a:t>a tworzenie i funkcjonowanie miejsc opieki (obowiązkowe funkcjonowanie przez 3 lata)</a:t>
            </a:r>
          </a:p>
          <a:p>
            <a:pPr marL="342900" indent="-342900">
              <a:buFont typeface="Arial" panose="020B0604020202020204" pitchFamily="34" charset="0"/>
              <a:buChar char="•"/>
            </a:pPr>
            <a:r>
              <a:rPr lang="pl-PL" dirty="0">
                <a:latin typeface="Arial" panose="020B0604020202020204" pitchFamily="34" charset="0"/>
                <a:cs typeface="Arial" panose="020B0604020202020204" pitchFamily="34" charset="0"/>
              </a:rPr>
              <a:t>w</a:t>
            </a:r>
            <a:r>
              <a:rPr lang="pl-PL" dirty="0" smtClean="0">
                <a:latin typeface="Arial" panose="020B0604020202020204" pitchFamily="34" charset="0"/>
                <a:cs typeface="Arial" panose="020B0604020202020204" pitchFamily="34" charset="0"/>
              </a:rPr>
              <a:t>ydatki majątkowe i bieżące</a:t>
            </a:r>
          </a:p>
          <a:p>
            <a:pPr marL="342900" indent="-342900">
              <a:buFont typeface="Arial" panose="020B0604020202020204" pitchFamily="34" charset="0"/>
              <a:buChar char="•"/>
            </a:pPr>
            <a:r>
              <a:rPr lang="pl-PL" dirty="0">
                <a:latin typeface="Arial" panose="020B0604020202020204" pitchFamily="34" charset="0"/>
                <a:cs typeface="Arial" panose="020B0604020202020204" pitchFamily="34" charset="0"/>
              </a:rPr>
              <a:t>n</a:t>
            </a:r>
            <a:r>
              <a:rPr lang="pl-PL" dirty="0" smtClean="0">
                <a:latin typeface="Arial" panose="020B0604020202020204" pitchFamily="34" charset="0"/>
                <a:cs typeface="Arial" panose="020B0604020202020204" pitchFamily="34" charset="0"/>
              </a:rPr>
              <a:t>a większą liczbę miejsc niż wynika z algorytmu – większą kwotę przy zachowaniu </a:t>
            </a:r>
            <a:r>
              <a:rPr lang="pl-PL" dirty="0">
                <a:latin typeface="Arial" panose="020B0604020202020204" pitchFamily="34" charset="0"/>
                <a:cs typeface="Arial" panose="020B0604020202020204" pitchFamily="34" charset="0"/>
              </a:rPr>
              <a:t>kwot jednostkowych dla poszczególnych </a:t>
            </a:r>
            <a:r>
              <a:rPr lang="pl-PL" dirty="0" smtClean="0">
                <a:latin typeface="Arial" panose="020B0604020202020204" pitchFamily="34" charset="0"/>
                <a:cs typeface="Arial" panose="020B0604020202020204" pitchFamily="34" charset="0"/>
              </a:rPr>
              <a:t>źródeł</a:t>
            </a:r>
          </a:p>
          <a:p>
            <a:pPr marL="342900" indent="-342900">
              <a:buFont typeface="Arial" panose="020B0604020202020204" pitchFamily="34" charset="0"/>
              <a:buChar char="•"/>
            </a:pPr>
            <a:r>
              <a:rPr lang="pl-PL" dirty="0" smtClean="0">
                <a:latin typeface="Arial" panose="020B0604020202020204" pitchFamily="34" charset="0"/>
                <a:cs typeface="Arial" panose="020B0604020202020204" pitchFamily="34" charset="0"/>
              </a:rPr>
              <a:t>na wybrane źródło finansowania KPO lub FERS</a:t>
            </a:r>
          </a:p>
          <a:p>
            <a:pPr marL="342900" indent="-342900">
              <a:buFont typeface="Arial" panose="020B0604020202020204" pitchFamily="34" charset="0"/>
              <a:buChar char="•"/>
            </a:pPr>
            <a:endParaRPr lang="pl-PL" sz="2400" b="1" dirty="0" smtClean="0">
              <a:latin typeface="Arial" panose="020B0604020202020204" pitchFamily="34" charset="0"/>
              <a:cs typeface="Arial" panose="020B0604020202020204" pitchFamily="34" charset="0"/>
            </a:endParaRPr>
          </a:p>
          <a:p>
            <a:r>
              <a:rPr lang="pl-PL" b="1" dirty="0">
                <a:latin typeface="Arial" panose="020B0604020202020204" pitchFamily="34" charset="0"/>
                <a:cs typeface="Arial" panose="020B0604020202020204" pitchFamily="34" charset="0"/>
              </a:rPr>
              <a:t>Dokumentem pozwalającym na udział w Programie jest wypełniony zgodnie </a:t>
            </a:r>
          </a:p>
          <a:p>
            <a:r>
              <a:rPr lang="pl-PL" b="1" dirty="0">
                <a:latin typeface="Arial" panose="020B0604020202020204" pitchFamily="34" charset="0"/>
                <a:cs typeface="Arial" panose="020B0604020202020204" pitchFamily="34" charset="0"/>
              </a:rPr>
              <a:t>z opisem rubryk wniosek i złożony w wymaganym </a:t>
            </a:r>
            <a:r>
              <a:rPr lang="pl-PL" b="1" dirty="0" smtClean="0">
                <a:latin typeface="Arial" panose="020B0604020202020204" pitchFamily="34" charset="0"/>
                <a:cs typeface="Arial" panose="020B0604020202020204" pitchFamily="34" charset="0"/>
              </a:rPr>
              <a:t>terminie przez </a:t>
            </a:r>
            <a:r>
              <a:rPr lang="pl-PL" b="1" u="sng" dirty="0">
                <a:latin typeface="Arial" panose="020B0604020202020204" pitchFamily="34" charset="0"/>
                <a:cs typeface="Arial" panose="020B0604020202020204" pitchFamily="34" charset="0"/>
              </a:rPr>
              <a:t>osobę uprawnioną do reprezentowania </a:t>
            </a:r>
            <a:r>
              <a:rPr lang="pl-PL" b="1" u="sng" dirty="0" smtClean="0">
                <a:latin typeface="Arial" panose="020B0604020202020204" pitchFamily="34" charset="0"/>
                <a:cs typeface="Arial" panose="020B0604020202020204" pitchFamily="34" charset="0"/>
              </a:rPr>
              <a:t>wnioskodawcy.</a:t>
            </a:r>
          </a:p>
          <a:p>
            <a:r>
              <a:rPr lang="pl-PL" dirty="0" smtClean="0">
                <a:latin typeface="Arial" panose="020B0604020202020204" pitchFamily="34" charset="0"/>
                <a:cs typeface="Arial" panose="020B0604020202020204" pitchFamily="34" charset="0"/>
              </a:rPr>
              <a:t>Dofinansowanie mogą otrzymać wnioskodawcy, którzy </a:t>
            </a:r>
            <a:r>
              <a:rPr lang="pl-PL" dirty="0">
                <a:latin typeface="Arial" panose="020B0604020202020204" pitchFamily="34" charset="0"/>
                <a:cs typeface="Arial" panose="020B0604020202020204" pitchFamily="34" charset="0"/>
              </a:rPr>
              <a:t>nie są wykluczeni z dofinansowania na podstawie art. 207 ustawy z dnia 27 sierpnia 2009 r. o finansach </a:t>
            </a:r>
            <a:r>
              <a:rPr lang="pl-PL" dirty="0" smtClean="0">
                <a:latin typeface="Arial" panose="020B0604020202020204" pitchFamily="34" charset="0"/>
                <a:cs typeface="Arial" panose="020B0604020202020204" pitchFamily="34" charset="0"/>
              </a:rPr>
              <a:t>publicznych.</a:t>
            </a:r>
            <a:endParaRPr lang="pl-PL"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0306321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theme/theme1.xml><?xml version="1.0" encoding="utf-8"?>
<a:theme xmlns:a="http://schemas.openxmlformats.org/drawingml/2006/main" name="Motyw pakietu Office">
  <a:themeElements>
    <a:clrScheme name="Pakiet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Pakiet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Pakiet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Motyw pakietu Office">
  <a:themeElements>
    <a:clrScheme name="Banded_Design_Teal">
      <a:dk1>
        <a:srgbClr val="363D3D"/>
      </a:dk1>
      <a:lt1>
        <a:sysClr val="window" lastClr="FFFFFF"/>
      </a:lt1>
      <a:dk2>
        <a:srgbClr val="000000"/>
      </a:dk2>
      <a:lt2>
        <a:srgbClr val="E5E8E8"/>
      </a:lt2>
      <a:accent1>
        <a:srgbClr val="3AAFB2"/>
      </a:accent1>
      <a:accent2>
        <a:srgbClr val="6ABD45"/>
      </a:accent2>
      <a:accent3>
        <a:srgbClr val="EBCA21"/>
      </a:accent3>
      <a:accent4>
        <a:srgbClr val="EB8D21"/>
      </a:accent4>
      <a:accent5>
        <a:srgbClr val="EB5638"/>
      </a:accent5>
      <a:accent6>
        <a:srgbClr val="5172B1"/>
      </a:accent6>
      <a:hlink>
        <a:srgbClr val="3A9CDB"/>
      </a:hlink>
      <a:folHlink>
        <a:srgbClr val="5172B1"/>
      </a:folHlink>
    </a:clrScheme>
    <a:fontScheme name="Module">
      <a:maj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57000"/>
                <a:satMod val="101000"/>
              </a:schemeClr>
            </a:gs>
            <a:gs pos="50000">
              <a:schemeClr val="phClr">
                <a:lumMod val="137000"/>
                <a:satMod val="103000"/>
              </a:schemeClr>
            </a:gs>
            <a:gs pos="100000">
              <a:schemeClr val="phClr">
                <a:lumMod val="115000"/>
                <a:satMod val="109000"/>
              </a:schemeClr>
            </a:gs>
          </a:gsLst>
          <a:lin ang="5400000" scaled="0"/>
        </a:gradFill>
        <a:gradFill rotWithShape="1">
          <a:gsLst>
            <a:gs pos="0">
              <a:schemeClr val="phClr">
                <a:satMod val="103000"/>
                <a:lumMod val="118000"/>
              </a:schemeClr>
            </a:gs>
            <a:gs pos="50000">
              <a:schemeClr val="phClr">
                <a:satMod val="89000"/>
                <a:lumMod val="91000"/>
              </a:schemeClr>
            </a:gs>
            <a:gs pos="100000">
              <a:schemeClr val="phClr">
                <a:lumMod val="6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100000"/>
                <a:satMod val="100000"/>
                <a:shade val="0"/>
              </a:schemeClr>
            </a:gs>
            <a:gs pos="0">
              <a:scrgbClr r="0" g="0" b="0"/>
            </a:gs>
            <a:gs pos="100000">
              <a:schemeClr val="phClr">
                <a:shade val="100000"/>
                <a:satMod val="100000"/>
              </a:schemeClr>
            </a:gs>
          </a:gsLst>
          <a:lin ang="5400000" scaled="0"/>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Motyw pakietu Office">
  <a:themeElements>
    <a:clrScheme name="Banded_Design_Teal">
      <a:dk1>
        <a:srgbClr val="363D3D"/>
      </a:dk1>
      <a:lt1>
        <a:sysClr val="window" lastClr="FFFFFF"/>
      </a:lt1>
      <a:dk2>
        <a:srgbClr val="000000"/>
      </a:dk2>
      <a:lt2>
        <a:srgbClr val="E5E8E8"/>
      </a:lt2>
      <a:accent1>
        <a:srgbClr val="3AAFB2"/>
      </a:accent1>
      <a:accent2>
        <a:srgbClr val="6ABD45"/>
      </a:accent2>
      <a:accent3>
        <a:srgbClr val="EBCA21"/>
      </a:accent3>
      <a:accent4>
        <a:srgbClr val="EB8D21"/>
      </a:accent4>
      <a:accent5>
        <a:srgbClr val="EB5638"/>
      </a:accent5>
      <a:accent6>
        <a:srgbClr val="5172B1"/>
      </a:accent6>
      <a:hlink>
        <a:srgbClr val="3A9CDB"/>
      </a:hlink>
      <a:folHlink>
        <a:srgbClr val="5172B1"/>
      </a:folHlink>
    </a:clrScheme>
    <a:fontScheme name="Module">
      <a:maj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57000"/>
                <a:satMod val="101000"/>
              </a:schemeClr>
            </a:gs>
            <a:gs pos="50000">
              <a:schemeClr val="phClr">
                <a:lumMod val="137000"/>
                <a:satMod val="103000"/>
              </a:schemeClr>
            </a:gs>
            <a:gs pos="100000">
              <a:schemeClr val="phClr">
                <a:lumMod val="115000"/>
                <a:satMod val="109000"/>
              </a:schemeClr>
            </a:gs>
          </a:gsLst>
          <a:lin ang="5400000" scaled="0"/>
        </a:gradFill>
        <a:gradFill rotWithShape="1">
          <a:gsLst>
            <a:gs pos="0">
              <a:schemeClr val="phClr">
                <a:satMod val="103000"/>
                <a:lumMod val="118000"/>
              </a:schemeClr>
            </a:gs>
            <a:gs pos="50000">
              <a:schemeClr val="phClr">
                <a:satMod val="89000"/>
                <a:lumMod val="91000"/>
              </a:schemeClr>
            </a:gs>
            <a:gs pos="100000">
              <a:schemeClr val="phClr">
                <a:lumMod val="6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100000"/>
                <a:satMod val="100000"/>
                <a:shade val="0"/>
              </a:schemeClr>
            </a:gs>
            <a:gs pos="0">
              <a:scrgbClr r="0" g="0" b="0"/>
            </a:gs>
            <a:gs pos="100000">
              <a:schemeClr val="phClr">
                <a:shade val="100000"/>
                <a:satMod val="100000"/>
              </a:schemeClr>
            </a:gs>
          </a:gsLst>
          <a:lin ang="5400000" scaled="0"/>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4322</TotalTime>
  <Words>2916</Words>
  <Application>Microsoft Office PowerPoint</Application>
  <PresentationFormat>Panoramiczny</PresentationFormat>
  <Paragraphs>338</Paragraphs>
  <Slides>27</Slides>
  <Notes>27</Notes>
  <HiddenSlides>0</HiddenSlides>
  <MMClips>0</MMClips>
  <ScaleCrop>false</ScaleCrop>
  <HeadingPairs>
    <vt:vector size="6" baseType="variant">
      <vt:variant>
        <vt:lpstr>Używane czcionki</vt:lpstr>
      </vt:variant>
      <vt:variant>
        <vt:i4>6</vt:i4>
      </vt:variant>
      <vt:variant>
        <vt:lpstr>Motyw</vt:lpstr>
      </vt:variant>
      <vt:variant>
        <vt:i4>1</vt:i4>
      </vt:variant>
      <vt:variant>
        <vt:lpstr>Tytuły slajdów</vt:lpstr>
      </vt:variant>
      <vt:variant>
        <vt:i4>27</vt:i4>
      </vt:variant>
    </vt:vector>
  </HeadingPairs>
  <TitlesOfParts>
    <vt:vector size="34" baseType="lpstr">
      <vt:lpstr>Arial</vt:lpstr>
      <vt:lpstr>Calibri</vt:lpstr>
      <vt:lpstr>Calibri Light</vt:lpstr>
      <vt:lpstr>Corbel</vt:lpstr>
      <vt:lpstr>Times New Roman</vt:lpstr>
      <vt:lpstr>Wingdings</vt:lpstr>
      <vt:lpstr>Motyw pakietu Office</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Małopolski Urząd Wojewódzki w Krakowie</dc:title>
  <dc:creator>Katarzyna Stopka</dc:creator>
  <cp:lastModifiedBy>Marta Chytrzyńska</cp:lastModifiedBy>
  <cp:revision>340</cp:revision>
  <cp:lastPrinted>2017-09-11T09:48:10Z</cp:lastPrinted>
  <dcterms:created xsi:type="dcterms:W3CDTF">2017-06-19T19:06:14Z</dcterms:created>
  <dcterms:modified xsi:type="dcterms:W3CDTF">2023-01-26T09:22:50Z</dcterms:modified>
</cp:coreProperties>
</file>